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1"/>
  </p:notesMasterIdLst>
  <p:sldIdLst>
    <p:sldId id="256" r:id="rId2"/>
    <p:sldId id="266" r:id="rId3"/>
    <p:sldId id="345" r:id="rId4"/>
    <p:sldId id="330" r:id="rId5"/>
    <p:sldId id="258" r:id="rId6"/>
    <p:sldId id="270" r:id="rId7"/>
    <p:sldId id="333" r:id="rId8"/>
    <p:sldId id="332" r:id="rId9"/>
    <p:sldId id="283" r:id="rId10"/>
    <p:sldId id="290" r:id="rId11"/>
    <p:sldId id="291" r:id="rId12"/>
    <p:sldId id="311" r:id="rId13"/>
    <p:sldId id="285" r:id="rId14"/>
    <p:sldId id="287" r:id="rId15"/>
    <p:sldId id="323" r:id="rId16"/>
    <p:sldId id="327" r:id="rId17"/>
    <p:sldId id="329" r:id="rId18"/>
    <p:sldId id="337" r:id="rId19"/>
    <p:sldId id="340" r:id="rId20"/>
    <p:sldId id="295" r:id="rId21"/>
    <p:sldId id="296" r:id="rId22"/>
    <p:sldId id="286" r:id="rId23"/>
    <p:sldId id="284" r:id="rId24"/>
    <p:sldId id="314" r:id="rId25"/>
    <p:sldId id="274" r:id="rId26"/>
    <p:sldId id="293" r:id="rId27"/>
    <p:sldId id="267" r:id="rId28"/>
    <p:sldId id="275" r:id="rId29"/>
    <p:sldId id="278" r:id="rId30"/>
    <p:sldId id="341" r:id="rId31"/>
    <p:sldId id="319" r:id="rId32"/>
    <p:sldId id="320" r:id="rId33"/>
    <p:sldId id="317" r:id="rId34"/>
    <p:sldId id="343" r:id="rId35"/>
    <p:sldId id="344" r:id="rId36"/>
    <p:sldId id="342" r:id="rId37"/>
    <p:sldId id="336" r:id="rId38"/>
    <p:sldId id="335" r:id="rId39"/>
    <p:sldId id="26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16" autoAdjust="0"/>
    <p:restoredTop sz="86307" autoAdjust="0"/>
  </p:normalViewPr>
  <p:slideViewPr>
    <p:cSldViewPr>
      <p:cViewPr varScale="1">
        <p:scale>
          <a:sx n="45" d="100"/>
          <a:sy n="45" d="100"/>
        </p:scale>
        <p:origin x="129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067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24"/>
    </p:cViewPr>
  </p:sorterViewPr>
  <p:notesViewPr>
    <p:cSldViewPr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53922-E6EA-48DC-9BBE-0103EA132B82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6DFF5-1144-4F59-AA01-3A087E231CB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400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6DFF5-1144-4F59-AA01-3A087E231CB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065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f6c56d455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f6c56d455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055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f6c56d455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f6c56d455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409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f6c56d455c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f6c56d455c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578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f6c56d455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f6c56d455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6c56d455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f6c56d455c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048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6c56d455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f6c56d455c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1232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727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223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399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7680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443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737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07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7687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944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08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053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703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04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858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47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669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712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2226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C58D1-0A7E-48D9-A9CE-87C0F5E2746C}" type="datetimeFigureOut">
              <a:rPr lang="pt-BR" smtClean="0"/>
              <a:pPr/>
              <a:t>05/07/2024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0D2ED-545F-4D7C-ACDD-A8EB6E4E08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3938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ervicos.ibama.gov.br/ctf/publico/areasembargadas/ConsultaPublicaAreasEmbargadas.php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aud.cgu.gov.br/relatorio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www.eb.mil.br/web/ouvidoria/transparencia-e-prestacao-de-conta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iex.eb.mil.br/index.php/en/auditorias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contasirregulares.tcu.gov.br/ordsext/f?p=105:21:::NO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tonocontrole.tcero.tc.br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uscalai.cgu.gov.b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buscaprecedentes.cgu.gov.br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1.siop.planejamento.gov.b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portaldatransparencia.gov.br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n.gov.b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datasus.saude.gov.b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sus.saude.gov.b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atasus.saude.gov.br/informacoes-de-saude-tabnet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ados.gov.br/dados/conjuntos-dados/cadastro-nacional-da-pessoa-juridica---cnpj" TargetMode="External"/><Relationship Id="rId2" Type="http://schemas.openxmlformats.org/officeDocument/2006/relationships/hyperlink" Target="https://brasil.io/hom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uzagrafos.abraji.org.br/login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egistro.br/tecnologia/ferramentas/whois/" TargetMode="External"/><Relationship Id="rId2" Type="http://schemas.openxmlformats.org/officeDocument/2006/relationships/hyperlink" Target="https://brasil.io/dataset/socios-brasil/empresas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hyperlink" Target="http://servicos.receita.fazenda.gov.br/Servicos/cnpjreva/Cnpjreva_Solicitacao.asp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ados.gov.br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j.jus.br/transparencia-cnj/remuneracao-dos-magistrado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dados.gov.br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typing on a keyboard&#10;&#10;Description automatically generated">
            <a:extLst>
              <a:ext uri="{FF2B5EF4-FFF2-40B4-BE49-F238E27FC236}">
                <a16:creationId xmlns:a16="http://schemas.microsoft.com/office/drawing/2014/main" id="{7EB1D0C6-7BE5-FE20-1E13-C7BC6D5FB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54" y="1327076"/>
            <a:ext cx="5518646" cy="36724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5536" y="118628"/>
            <a:ext cx="7669360" cy="2592288"/>
          </a:xfrm>
        </p:spPr>
        <p:txBody>
          <a:bodyPr>
            <a:noAutofit/>
          </a:bodyPr>
          <a:lstStyle/>
          <a:p>
            <a:pPr algn="l"/>
            <a:r>
              <a:rPr lang="en-US" sz="6000" spc="-500" dirty="0"/>
              <a:t>COMO TRANSFORMAR DADOS EM </a:t>
            </a:r>
            <a:br>
              <a:rPr lang="en-US" sz="6000" spc="-500" dirty="0"/>
            </a:br>
            <a:r>
              <a:rPr lang="en-US" sz="6000" spc="-500" dirty="0"/>
              <a:t>NOTÍCIA</a:t>
            </a:r>
            <a:endParaRPr lang="pt-BR" sz="6000" b="1" spc="-500" dirty="0">
              <a:solidFill>
                <a:srgbClr val="C0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14133" y="4292143"/>
            <a:ext cx="3049754" cy="420352"/>
          </a:xfrm>
        </p:spPr>
        <p:txBody>
          <a:bodyPr>
            <a:noAutofit/>
          </a:bodyPr>
          <a:lstStyle/>
          <a:p>
            <a:pPr algn="l"/>
            <a:r>
              <a:rPr lang="en-US" sz="1600" i="1" dirty="0">
                <a:solidFill>
                  <a:schemeClr val="bg1"/>
                </a:solidFill>
              </a:rPr>
              <a:t>Vitória-ES, 5 de </a:t>
            </a:r>
            <a:r>
              <a:rPr lang="en-US" sz="1600" i="1" dirty="0" err="1">
                <a:solidFill>
                  <a:schemeClr val="bg1"/>
                </a:solidFill>
              </a:rPr>
              <a:t>julho</a:t>
            </a:r>
            <a:r>
              <a:rPr lang="en-US" sz="1600" i="1" dirty="0">
                <a:solidFill>
                  <a:schemeClr val="bg1"/>
                </a:solidFill>
              </a:rPr>
              <a:t> de 2024</a:t>
            </a:r>
            <a:endParaRPr lang="pt-BR" sz="1600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A group of colorful dice&#10;&#10;Description automatically generated">
            <a:extLst>
              <a:ext uri="{FF2B5EF4-FFF2-40B4-BE49-F238E27FC236}">
                <a16:creationId xmlns:a16="http://schemas.microsoft.com/office/drawing/2014/main" id="{CFD5C25D-04B9-3E16-C072-3382615A73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t="4533" r="15548" b="4803"/>
          <a:stretch/>
        </p:blipFill>
        <p:spPr>
          <a:xfrm>
            <a:off x="7092279" y="881801"/>
            <a:ext cx="1656185" cy="1440160"/>
          </a:xfrm>
          <a:prstGeom prst="rect">
            <a:avLst/>
          </a:prstGeom>
        </p:spPr>
      </p:pic>
      <p:pic>
        <p:nvPicPr>
          <p:cNvPr id="9" name="Picture 8" descr="A pile of newspapers with text&#10;&#10;Description automatically generated">
            <a:extLst>
              <a:ext uri="{FF2B5EF4-FFF2-40B4-BE49-F238E27FC236}">
                <a16:creationId xmlns:a16="http://schemas.microsoft.com/office/drawing/2014/main" id="{6674A489-0A7B-1664-392B-17D454A94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531665"/>
            <a:ext cx="3642774" cy="2021074"/>
          </a:xfrm>
          <a:prstGeom prst="rect">
            <a:avLst/>
          </a:prstGeom>
        </p:spPr>
      </p:pic>
      <p:pic>
        <p:nvPicPr>
          <p:cNvPr id="6" name="Picture 5" descr="A black and orange text&#10;&#10;Description automatically generated">
            <a:extLst>
              <a:ext uri="{FF2B5EF4-FFF2-40B4-BE49-F238E27FC236}">
                <a16:creationId xmlns:a16="http://schemas.microsoft.com/office/drawing/2014/main" id="{41FDAF28-451B-76E4-98CB-69B7D5C66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3" y="2950438"/>
            <a:ext cx="3049754" cy="904761"/>
          </a:xfrm>
          <a:prstGeom prst="rect">
            <a:avLst/>
          </a:prstGeom>
        </p:spPr>
      </p:pic>
      <p:pic>
        <p:nvPicPr>
          <p:cNvPr id="10" name="Picture 9" descr="A crowd of people walking down a street&#10;&#10;Description automatically generated">
            <a:extLst>
              <a:ext uri="{FF2B5EF4-FFF2-40B4-BE49-F238E27FC236}">
                <a16:creationId xmlns:a16="http://schemas.microsoft.com/office/drawing/2014/main" id="{BE6A2BE5-FCA8-F0FF-DAAB-2DDC012F4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82338"/>
            <a:ext cx="3098058" cy="20624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620957"/>
            <a:ext cx="8839200" cy="541850"/>
          </a:xfrm>
        </p:spPr>
        <p:txBody>
          <a:bodyPr>
            <a:normAutofit fontScale="90000"/>
          </a:bodyPr>
          <a:lstStyle/>
          <a:p>
            <a:r>
              <a:rPr lang="en-US" dirty="0"/>
              <a:t>PERCEPÇÃO - </a:t>
            </a:r>
            <a:r>
              <a:rPr lang="en-US" dirty="0" err="1"/>
              <a:t>Exemplo</a:t>
            </a:r>
            <a:r>
              <a:rPr lang="en-US" dirty="0"/>
              <a:t> da CPI da Pandemia</a:t>
            </a:r>
            <a:endParaRPr lang="pt-B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8AE6F-531D-4EF9-8E71-20A5709A0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9E1802-9AA9-46B4-8E2F-A798C2B8E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4" t="2371" r="9838" b="-2371"/>
          <a:stretch/>
        </p:blipFill>
        <p:spPr>
          <a:xfrm>
            <a:off x="780954" y="1613212"/>
            <a:ext cx="6887390" cy="4868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615624-D6FF-4771-A029-85170AD0B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0" r="11413"/>
          <a:stretch/>
        </p:blipFill>
        <p:spPr>
          <a:xfrm>
            <a:off x="1475656" y="1316613"/>
            <a:ext cx="6624736" cy="46828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CD6459-2F85-46FC-996D-3F7FA4E92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0" r="9838"/>
          <a:stretch/>
        </p:blipFill>
        <p:spPr>
          <a:xfrm>
            <a:off x="1475656" y="2053286"/>
            <a:ext cx="6696744" cy="46418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84A564-DE6A-423D-8B38-AA2970C6E3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3" t="65407" r="10254" b="18289"/>
          <a:stretch/>
        </p:blipFill>
        <p:spPr>
          <a:xfrm>
            <a:off x="1568787" y="1333933"/>
            <a:ext cx="6638292" cy="7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839200" cy="1512168"/>
          </a:xfrm>
        </p:spPr>
        <p:txBody>
          <a:bodyPr>
            <a:normAutofit/>
          </a:bodyPr>
          <a:lstStyle/>
          <a:p>
            <a:r>
              <a:rPr lang="en-US" dirty="0" err="1"/>
              <a:t>Matéria</a:t>
            </a:r>
            <a:r>
              <a:rPr lang="en-US" dirty="0"/>
              <a:t> PF x CPI</a:t>
            </a:r>
            <a:endParaRPr lang="pt-B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8AE6F-531D-4EF9-8E71-20A5709A0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4DF49-B51D-49AE-B9DF-D4C07843B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6" t="19185" r="38975" b="7980"/>
          <a:stretch/>
        </p:blipFill>
        <p:spPr>
          <a:xfrm>
            <a:off x="304800" y="1260356"/>
            <a:ext cx="4464496" cy="4836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7A729-6085-4CCE-AB35-3CCCCB206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25" b="13532"/>
          <a:stretch/>
        </p:blipFill>
        <p:spPr>
          <a:xfrm>
            <a:off x="4932040" y="163116"/>
            <a:ext cx="4061296" cy="604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2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2" descr="C:\Users\congemfoco2012\Documents\Militão\Banco de Dados\Palestra_Apuracao\Garotos_Computador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12712">
            <a:off x="773696" y="1256322"/>
            <a:ext cx="7639037" cy="5087600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LISTA DE FONTES DE PESQUISA</a:t>
            </a:r>
          </a:p>
        </p:txBody>
      </p:sp>
    </p:spTree>
    <p:extLst>
      <p:ext uri="{BB962C8B-B14F-4D97-AF65-F5344CB8AC3E}">
        <p14:creationId xmlns:p14="http://schemas.microsoft.com/office/powerpoint/2010/main" val="73991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739552"/>
          </a:xfrm>
        </p:spPr>
        <p:txBody>
          <a:bodyPr>
            <a:normAutofit/>
          </a:bodyPr>
          <a:lstStyle/>
          <a:p>
            <a:r>
              <a:rPr lang="en-US" dirty="0" err="1">
                <a:sym typeface="Wingdings" pitchFamily="2" charset="2"/>
              </a:rPr>
              <a:t>S</a:t>
            </a:r>
            <a:r>
              <a:rPr lang="en-US" dirty="0" err="1"/>
              <a:t>istemas</a:t>
            </a:r>
            <a:r>
              <a:rPr lang="en-US" dirty="0"/>
              <a:t> SEI</a:t>
            </a:r>
            <a:endParaRPr lang="pt-BR" dirty="0"/>
          </a:p>
        </p:txBody>
      </p:sp>
      <p:sp>
        <p:nvSpPr>
          <p:cNvPr id="7" name="Google Shape;75;p15">
            <a:extLst>
              <a:ext uri="{FF2B5EF4-FFF2-40B4-BE49-F238E27FC236}">
                <a16:creationId xmlns:a16="http://schemas.microsoft.com/office/drawing/2014/main" id="{D509F474-8419-4295-8EAC-8AE7A1BA278B}"/>
              </a:ext>
            </a:extLst>
          </p:cNvPr>
          <p:cNvSpPr txBox="1">
            <a:spLocks/>
          </p:cNvSpPr>
          <p:nvPr/>
        </p:nvSpPr>
        <p:spPr>
          <a:xfrm>
            <a:off x="387900" y="1853220"/>
            <a:ext cx="8368200" cy="4024051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A quantidade de informação impressiona, mas não é estruturada</a:t>
            </a:r>
          </a:p>
          <a:p>
            <a:r>
              <a:rPr lang="pt-BR" dirty="0"/>
              <a:t>Governo federal, estados, prefeituras, Judiciários...</a:t>
            </a:r>
          </a:p>
          <a:p>
            <a:r>
              <a:rPr lang="pt-BR" dirty="0"/>
              <a:t>Vale anotar endereços num cantinho</a:t>
            </a:r>
            <a:endParaRPr lang="pt-BR" dirty="0">
              <a:effectLst/>
            </a:endParaRP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B80A8DA-8EC5-457C-87BC-D56FCFA16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0" y="2362305"/>
            <a:ext cx="8942857" cy="4276190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82E7625-41ED-4930-A3EA-6AF2607B4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85650"/>
            <a:ext cx="8771428" cy="50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41A9D4-FD5B-43F4-A21D-67DEF8EC86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11"/>
          <a:stretch/>
        </p:blipFill>
        <p:spPr>
          <a:xfrm>
            <a:off x="0" y="1853221"/>
            <a:ext cx="9144000" cy="4862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9BA02E-8B74-49AC-BA9A-1D967B6104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50" t="13583" r="33463" b="14983"/>
          <a:stretch/>
        </p:blipFill>
        <p:spPr>
          <a:xfrm>
            <a:off x="3407919" y="-43777"/>
            <a:ext cx="5583681" cy="694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2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ym typeface="Wingdings" pitchFamily="2" charset="2"/>
              </a:rPr>
              <a:t>MULTAS AMBIENTAIS</a:t>
            </a:r>
            <a:endParaRPr lang="pt-B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A99E9E-8C7D-4353-A146-236915614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400" dirty="0">
                <a:hlinkClick r:id="rId2"/>
              </a:rPr>
              <a:t>https://servicos.ibama.gov.br/ctf/publico/areasembargadas/ConsultaPublicaAreasEmbargadas.php</a:t>
            </a:r>
            <a:endParaRPr lang="pt-BR" sz="1400" dirty="0"/>
          </a:p>
          <a:p>
            <a:endParaRPr lang="pt-BR" sz="9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9F2F9C-C655-4155-B1F2-3461DAB98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61" b="6925"/>
          <a:stretch/>
        </p:blipFill>
        <p:spPr>
          <a:xfrm>
            <a:off x="971600" y="1957640"/>
            <a:ext cx="8020001" cy="4766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ym typeface="Wingdings" pitchFamily="2" charset="2"/>
              </a:rPr>
              <a:t>Auditorias</a:t>
            </a:r>
            <a:r>
              <a:rPr lang="en-US" dirty="0">
                <a:sym typeface="Wingdings" pitchFamily="2" charset="2"/>
              </a:rPr>
              <a:t> da CGU</a:t>
            </a:r>
            <a:endParaRPr lang="pt-B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A99E9E-8C7D-4353-A146-236915614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400" dirty="0">
                <a:hlinkClick r:id="rId2"/>
              </a:rPr>
              <a:t>https://eaud.cgu.gov.br/relatorios/</a:t>
            </a:r>
            <a:r>
              <a:rPr lang="pt-BR" sz="1400" dirty="0"/>
              <a:t> </a:t>
            </a:r>
            <a:endParaRPr lang="pt-BR" sz="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B813D-C0AE-46D9-8A93-2DC9F2551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" b="6579"/>
          <a:stretch/>
        </p:blipFill>
        <p:spPr>
          <a:xfrm>
            <a:off x="152400" y="2055257"/>
            <a:ext cx="8316416" cy="4802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47B696-F0D5-4C25-BCE7-18F511B2D8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" r="9051" b="6579"/>
          <a:stretch/>
        </p:blipFill>
        <p:spPr>
          <a:xfrm>
            <a:off x="675184" y="1556792"/>
            <a:ext cx="8011616" cy="48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3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82ABD-93CF-4DA2-A150-32C8F20D3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80" r="47821" b="30390"/>
          <a:stretch/>
        </p:blipFill>
        <p:spPr>
          <a:xfrm>
            <a:off x="3932393" y="3356992"/>
            <a:ext cx="4975395" cy="3303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B6060D-BC95-4512-8B89-798875C89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512" b="44397"/>
          <a:stretch/>
        </p:blipFill>
        <p:spPr>
          <a:xfrm>
            <a:off x="507600" y="3734403"/>
            <a:ext cx="3273105" cy="22999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27584"/>
          </a:xfrm>
        </p:spPr>
        <p:txBody>
          <a:bodyPr>
            <a:normAutofit/>
          </a:bodyPr>
          <a:lstStyle/>
          <a:p>
            <a:r>
              <a:rPr lang="en-US" dirty="0" err="1">
                <a:sym typeface="Wingdings" pitchFamily="2" charset="2"/>
              </a:rPr>
              <a:t>Compras</a:t>
            </a:r>
            <a:r>
              <a:rPr lang="en-US" dirty="0">
                <a:sym typeface="Wingdings" pitchFamily="2" charset="2"/>
              </a:rPr>
              <a:t> e auditoria no </a:t>
            </a:r>
            <a:r>
              <a:rPr lang="en-US" dirty="0" err="1">
                <a:sym typeface="Wingdings" pitchFamily="2" charset="2"/>
              </a:rPr>
              <a:t>Exército</a:t>
            </a:r>
            <a:endParaRPr lang="pt-BR" dirty="0"/>
          </a:p>
        </p:txBody>
      </p:sp>
      <p:sp>
        <p:nvSpPr>
          <p:cNvPr id="7" name="Google Shape;75;p15">
            <a:extLst>
              <a:ext uri="{FF2B5EF4-FFF2-40B4-BE49-F238E27FC236}">
                <a16:creationId xmlns:a16="http://schemas.microsoft.com/office/drawing/2014/main" id="{D509F474-8419-4295-8EAC-8AE7A1BA278B}"/>
              </a:ext>
            </a:extLst>
          </p:cNvPr>
          <p:cNvSpPr txBox="1">
            <a:spLocks/>
          </p:cNvSpPr>
          <p:nvPr/>
        </p:nvSpPr>
        <p:spPr>
          <a:xfrm>
            <a:off x="387900" y="1268760"/>
            <a:ext cx="8368200" cy="1296144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rmAutofit fontScale="925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>
                <a:hlinkClick r:id="rId4"/>
              </a:rPr>
              <a:t>https://www.eb.mil.br/web/ouvidoria/transparencia-e-prestacao-de-contas</a:t>
            </a:r>
            <a:r>
              <a:rPr lang="pt-BR" dirty="0"/>
              <a:t> leva ao Portal da Transparência atualmente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285FA-1B7E-7285-5B48-8D565E88A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150" y="2471659"/>
            <a:ext cx="7144100" cy="418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6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B8C916-9F0C-4129-2B66-A9F5F5BF2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73" y="2432989"/>
            <a:ext cx="4299958" cy="4067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1AB2D-B0E4-EF3B-9EC4-CB139630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00" y="188640"/>
            <a:ext cx="8368200" cy="936104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AUDITORIAS NO EXÉRCITO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62773-2CB4-772A-7503-B849D5FAA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900" y="1713720"/>
            <a:ext cx="7568476" cy="1226544"/>
          </a:xfrm>
        </p:spPr>
        <p:txBody>
          <a:bodyPr/>
          <a:lstStyle/>
          <a:p>
            <a:r>
              <a:rPr lang="pt-BR" sz="2000" dirty="0">
                <a:hlinkClick r:id="rId3"/>
              </a:rPr>
              <a:t>http://www.cciex.eb.mil.br/index.php/en/auditorias</a:t>
            </a:r>
            <a:r>
              <a:rPr lang="pt-BR" sz="2000" dirty="0"/>
              <a:t> </a:t>
            </a:r>
          </a:p>
          <a:p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4BE7E-BFE7-7C58-3463-2982571C7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335" y="2220995"/>
            <a:ext cx="4299958" cy="399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6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1AB2D-B0E4-EF3B-9EC4-CB139630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00" y="188640"/>
            <a:ext cx="8368200" cy="936104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Contas irregulares</a:t>
            </a:r>
          </a:p>
        </p:txBody>
      </p:sp>
      <p:sp>
        <p:nvSpPr>
          <p:cNvPr id="8" name="Google Shape;75;p15">
            <a:extLst>
              <a:ext uri="{FF2B5EF4-FFF2-40B4-BE49-F238E27FC236}">
                <a16:creationId xmlns:a16="http://schemas.microsoft.com/office/drawing/2014/main" id="{43AC591F-720A-0692-943B-87B5D6D323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900" y="1268760"/>
            <a:ext cx="8368200" cy="4608512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rmAutofit/>
          </a:bodyPr>
          <a:lstStyle/>
          <a:p>
            <a:r>
              <a:rPr lang="pt-BR" dirty="0"/>
              <a:t>Vale fazer uma lista de consulta com os dos já disponíveis </a:t>
            </a:r>
            <a:r>
              <a:rPr lang="pt-BR" sz="1600" dirty="0">
                <a:hlinkClick r:id="rId2"/>
              </a:rPr>
              <a:t>https://contasirregulares.tcu.gov.br/</a:t>
            </a:r>
            <a:endParaRPr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2B4665-FD6F-9414-3826-29B2E1F5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89" y="2492896"/>
            <a:ext cx="4686146" cy="38917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B3AFF-FC7B-A02D-300B-8AA178318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807" y="1124744"/>
            <a:ext cx="4041622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3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5;p15">
            <a:extLst>
              <a:ext uri="{FF2B5EF4-FFF2-40B4-BE49-F238E27FC236}">
                <a16:creationId xmlns:a16="http://schemas.microsoft.com/office/drawing/2014/main" id="{4197B1B4-DDA1-4102-9386-65D2CF27DF3C}"/>
              </a:ext>
            </a:extLst>
          </p:cNvPr>
          <p:cNvSpPr txBox="1">
            <a:spLocks/>
          </p:cNvSpPr>
          <p:nvPr/>
        </p:nvSpPr>
        <p:spPr>
          <a:xfrm>
            <a:off x="387900" y="1834166"/>
            <a:ext cx="8368200" cy="4043106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hlinkClick r:id="rId2"/>
              </a:rPr>
              <a:t>https://tonocontrole.tcero.tc.br/</a:t>
            </a:r>
            <a:r>
              <a:rPr lang="pt-BR" dirty="0"/>
              <a:t> </a:t>
            </a: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1639" y="332656"/>
            <a:ext cx="6896534" cy="1501510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itchFamily="2" charset="2"/>
              </a:rPr>
              <a:t>“</a:t>
            </a:r>
            <a:r>
              <a:rPr lang="en-US" dirty="0" err="1">
                <a:sym typeface="Wingdings" pitchFamily="2" charset="2"/>
              </a:rPr>
              <a:t>Tô</a:t>
            </a:r>
            <a:r>
              <a:rPr lang="en-US" dirty="0">
                <a:sym typeface="Wingdings" pitchFamily="2" charset="2"/>
              </a:rPr>
              <a:t> no </a:t>
            </a:r>
            <a:r>
              <a:rPr lang="en-US" dirty="0" err="1">
                <a:sym typeface="Wingdings" pitchFamily="2" charset="2"/>
              </a:rPr>
              <a:t>Controle</a:t>
            </a:r>
            <a:r>
              <a:rPr lang="en-US" dirty="0">
                <a:sym typeface="Wingdings" pitchFamily="2" charset="2"/>
              </a:rPr>
              <a:t>”</a:t>
            </a:r>
            <a:endParaRPr lang="pt-B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C602E3-DFAC-21CF-3F9C-A9CDC058D8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5" t="1856" r="-1165" b="30096"/>
          <a:stretch/>
        </p:blipFill>
        <p:spPr>
          <a:xfrm>
            <a:off x="521549" y="2708920"/>
            <a:ext cx="804077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7920880" cy="1440160"/>
          </a:xfrm>
        </p:spPr>
        <p:txBody>
          <a:bodyPr>
            <a:noAutofit/>
          </a:bodyPr>
          <a:lstStyle/>
          <a:p>
            <a:pPr algn="l"/>
            <a:r>
              <a:rPr lang="en-US" sz="5000" b="1" dirty="0">
                <a:solidFill>
                  <a:schemeClr val="bg1"/>
                </a:solidFill>
                <a:latin typeface="+mn-lt"/>
              </a:rPr>
              <a:t>ROTEIRO: </a:t>
            </a:r>
            <a:r>
              <a:rPr lang="en-US" sz="4000" b="1" dirty="0">
                <a:latin typeface="+mn-lt"/>
              </a:rPr>
              <a:t>Como </a:t>
            </a:r>
            <a:r>
              <a:rPr lang="en-US" sz="4000" b="1" dirty="0" err="1">
                <a:latin typeface="+mn-lt"/>
              </a:rPr>
              <a:t>transformar</a:t>
            </a:r>
            <a:r>
              <a:rPr lang="en-US" sz="4000" b="1" dirty="0">
                <a:latin typeface="+mn-lt"/>
              </a:rPr>
              <a:t> dados </a:t>
            </a:r>
            <a:r>
              <a:rPr lang="en-US" sz="4000" b="1" dirty="0" err="1">
                <a:latin typeface="+mn-lt"/>
              </a:rPr>
              <a:t>em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notícia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5536" y="2060848"/>
            <a:ext cx="8458200" cy="3816424"/>
          </a:xfrm>
        </p:spPr>
        <p:txBody>
          <a:bodyPr anchor="t">
            <a:normAutofit/>
          </a:bodyPr>
          <a:lstStyle/>
          <a:p>
            <a:pPr indent="-457200" algn="l">
              <a:spcBef>
                <a:spcPts val="0"/>
              </a:spcBef>
            </a:pPr>
            <a:r>
              <a:rPr lang="en-US" b="1" dirty="0"/>
              <a:t>I. Por que </a:t>
            </a:r>
            <a:r>
              <a:rPr lang="en-US" b="1" dirty="0" err="1"/>
              <a:t>temos</a:t>
            </a:r>
            <a:r>
              <a:rPr lang="en-US" b="1" dirty="0"/>
              <a:t> que </a:t>
            </a:r>
            <a:r>
              <a:rPr lang="en-US" b="1" dirty="0" err="1"/>
              <a:t>fazer</a:t>
            </a:r>
            <a:r>
              <a:rPr lang="en-US" b="1" dirty="0"/>
              <a:t> </a:t>
            </a:r>
            <a:r>
              <a:rPr lang="en-US" b="1" dirty="0" err="1"/>
              <a:t>isso</a:t>
            </a:r>
            <a:r>
              <a:rPr lang="en-US" b="1" dirty="0"/>
              <a:t>?</a:t>
            </a:r>
          </a:p>
          <a:p>
            <a:pPr indent="-457200" algn="l">
              <a:spcBef>
                <a:spcPts val="0"/>
              </a:spcBef>
            </a:pPr>
            <a:endParaRPr lang="en-US" dirty="0"/>
          </a:p>
          <a:p>
            <a:pPr indent="-457200" algn="l">
              <a:spcBef>
                <a:spcPts val="0"/>
              </a:spcBef>
            </a:pPr>
            <a:r>
              <a:rPr lang="en-US" b="1" dirty="0"/>
              <a:t>II. </a:t>
            </a:r>
            <a:r>
              <a:rPr lang="en-US" b="1" dirty="0" err="1"/>
              <a:t>Possibilidades</a:t>
            </a:r>
            <a:r>
              <a:rPr lang="en-US" b="1" dirty="0"/>
              <a:t> de </a:t>
            </a:r>
            <a:r>
              <a:rPr lang="en-US" b="1" dirty="0" err="1"/>
              <a:t>transformação</a:t>
            </a:r>
            <a:r>
              <a:rPr lang="en-US" b="1" dirty="0"/>
              <a:t>:</a:t>
            </a:r>
          </a:p>
          <a:p>
            <a:pPr indent="-457200" algn="l">
              <a:spcBef>
                <a:spcPts val="0"/>
              </a:spcBef>
            </a:pPr>
            <a:endParaRPr lang="en-US" dirty="0"/>
          </a:p>
          <a:p>
            <a:pPr indent="-457200" algn="l">
              <a:spcBef>
                <a:spcPts val="0"/>
              </a:spcBef>
            </a:pPr>
            <a:r>
              <a:rPr lang="en-US" b="1" dirty="0"/>
              <a:t>III. Lista de ferramentas</a:t>
            </a:r>
          </a:p>
          <a:p>
            <a:pPr indent="-457200" algn="l">
              <a:spcBef>
                <a:spcPts val="0"/>
              </a:spcBef>
            </a:pPr>
            <a:r>
              <a:rPr lang="en-US" dirty="0" err="1"/>
              <a:t>Aprimorar</a:t>
            </a:r>
            <a:r>
              <a:rPr lang="en-US" dirty="0"/>
              <a:t> a </a:t>
            </a:r>
            <a:r>
              <a:rPr lang="en-US" dirty="0" err="1"/>
              <a:t>percepção</a:t>
            </a:r>
            <a:r>
              <a:rPr lang="en-US" dirty="0"/>
              <a:t> e </a:t>
            </a:r>
            <a:r>
              <a:rPr lang="en-US" dirty="0" err="1"/>
              <a:t>fazer</a:t>
            </a:r>
            <a:r>
              <a:rPr lang="en-US" dirty="0"/>
              <a:t> </a:t>
            </a:r>
            <a:r>
              <a:rPr lang="en-US" dirty="0" err="1"/>
              <a:t>análises</a:t>
            </a:r>
            <a:endParaRPr lang="en-US" dirty="0"/>
          </a:p>
          <a:p>
            <a:pPr indent="-457200" algn="l">
              <a:spcBef>
                <a:spcPts val="0"/>
              </a:spcBef>
            </a:pPr>
            <a:r>
              <a:rPr lang="en-US" dirty="0"/>
              <a:t>Lista (</a:t>
            </a:r>
            <a:r>
              <a:rPr lang="en-US" dirty="0" err="1"/>
              <a:t>infinita</a:t>
            </a:r>
            <a:r>
              <a:rPr lang="en-US" dirty="0"/>
              <a:t>) de </a:t>
            </a:r>
            <a:r>
              <a:rPr lang="en-US" dirty="0" err="1"/>
              <a:t>fontes</a:t>
            </a:r>
            <a:r>
              <a:rPr lang="en-US" dirty="0"/>
              <a:t> de dados e </a:t>
            </a:r>
            <a:r>
              <a:rPr lang="en-US" dirty="0" err="1"/>
              <a:t>pesquisa</a:t>
            </a:r>
            <a:endParaRPr lang="en-US" dirty="0"/>
          </a:p>
          <a:p>
            <a:pPr indent="-457200" algn="l">
              <a:spcBef>
                <a:spcPts val="0"/>
              </a:spcBef>
            </a:pPr>
            <a:endParaRPr lang="en-US" dirty="0"/>
          </a:p>
          <a:p>
            <a:pPr indent="-457200" algn="l">
              <a:spcBef>
                <a:spcPts val="0"/>
              </a:spcBef>
            </a:pPr>
            <a:r>
              <a:rPr lang="en-US" b="1" dirty="0"/>
              <a:t>IV. </a:t>
            </a:r>
            <a:r>
              <a:rPr lang="en-US" b="1" dirty="0" err="1"/>
              <a:t>Resultados</a:t>
            </a:r>
            <a:r>
              <a:rPr lang="en-US" b="1" dirty="0"/>
              <a:t> que </a:t>
            </a:r>
            <a:r>
              <a:rPr lang="en-US" b="1" dirty="0" err="1"/>
              <a:t>vocês</a:t>
            </a:r>
            <a:r>
              <a:rPr lang="en-US" b="1" dirty="0"/>
              <a:t> </a:t>
            </a:r>
            <a:r>
              <a:rPr lang="en-US" b="1" dirty="0" err="1"/>
              <a:t>podem</a:t>
            </a:r>
            <a:r>
              <a:rPr lang="en-US" b="1" dirty="0"/>
              <a:t> </a:t>
            </a:r>
            <a:r>
              <a:rPr lang="en-US" b="1" dirty="0" err="1"/>
              <a:t>alcançar</a:t>
            </a:r>
            <a:endParaRPr lang="en-US" b="1" dirty="0"/>
          </a:p>
          <a:p>
            <a:pPr indent="-457200" algn="l">
              <a:spcBef>
                <a:spcPts val="0"/>
              </a:spcBef>
            </a:pPr>
            <a:r>
              <a:rPr lang="en-US" dirty="0" err="1"/>
              <a:t>Sugestões</a:t>
            </a:r>
            <a:r>
              <a:rPr lang="en-US" dirty="0"/>
              <a:t> de </a:t>
            </a:r>
            <a:r>
              <a:rPr lang="en-US" dirty="0" err="1"/>
              <a:t>experiência</a:t>
            </a:r>
            <a:endParaRPr lang="en-US" dirty="0"/>
          </a:p>
          <a:p>
            <a:pPr indent="-457200" algn="l">
              <a:spcBef>
                <a:spcPts val="0"/>
              </a:spcBef>
            </a:pPr>
            <a:r>
              <a:rPr lang="en-US" dirty="0" err="1"/>
              <a:t>Proposta</a:t>
            </a:r>
            <a:r>
              <a:rPr lang="en-US" dirty="0"/>
              <a:t> de ferramenta de </a:t>
            </a:r>
            <a:r>
              <a:rPr lang="en-US" dirty="0" err="1"/>
              <a:t>transparência</a:t>
            </a:r>
            <a:endParaRPr lang="en-US" dirty="0"/>
          </a:p>
          <a:p>
            <a:pPr indent="-457200" algn="l">
              <a:spcBef>
                <a:spcPts val="0"/>
              </a:spcBef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87900" y="332657"/>
            <a:ext cx="8368200" cy="576064"/>
          </a:xfrm>
          <a:prstGeom prst="rect">
            <a:avLst/>
          </a:prstGeom>
        </p:spPr>
        <p:txBody>
          <a:bodyPr spcFirstLastPara="1" vert="horz" wrap="square" lIns="91425" tIns="91425" rIns="91425" bIns="91425" anchor="b" anchorCtr="0"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Use e abuse da LAI mesmo!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387900" y="1268760"/>
            <a:ext cx="8368200" cy="4608512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rmAutofit/>
          </a:bodyPr>
          <a:lstStyle/>
          <a:p>
            <a:r>
              <a:rPr lang="pt-BR" dirty="0"/>
              <a:t>Câmara é melhor que Senado, mas insiste</a:t>
            </a:r>
          </a:p>
          <a:p>
            <a:r>
              <a:rPr lang="pt-BR" dirty="0"/>
              <a:t>Governo federal tem sistema de achados de terceiros. Tem informação lá também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2A877-E0CE-4C1C-BCD3-A2BB6E46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02" r="11413" b="8957"/>
          <a:stretch/>
        </p:blipFill>
        <p:spPr>
          <a:xfrm>
            <a:off x="251520" y="2765191"/>
            <a:ext cx="6336704" cy="3436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CF2493-4523-4847-90A5-2E1E112E2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93" b="10357"/>
          <a:stretch/>
        </p:blipFill>
        <p:spPr>
          <a:xfrm>
            <a:off x="3429990" y="3429001"/>
            <a:ext cx="5714010" cy="30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6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87900" y="332657"/>
            <a:ext cx="8368200" cy="576064"/>
          </a:xfrm>
          <a:prstGeom prst="rect">
            <a:avLst/>
          </a:prstGeom>
        </p:spPr>
        <p:txBody>
          <a:bodyPr spcFirstLastPara="1" vert="horz" wrap="square" lIns="91425" tIns="91425" rIns="91425" bIns="91425" anchor="b" anchorCtr="0"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Pedidos dos outros e recursos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387900" y="1268760"/>
            <a:ext cx="8368200" cy="4608512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rmAutofit/>
          </a:bodyPr>
          <a:lstStyle/>
          <a:p>
            <a:r>
              <a:rPr lang="pt-BR" dirty="0"/>
              <a:t>Procure no “lixo” dos outros: </a:t>
            </a:r>
          </a:p>
          <a:p>
            <a:r>
              <a:rPr lang="pt-BR" sz="1800" dirty="0">
                <a:hlinkClick r:id="rId3"/>
              </a:rPr>
              <a:t>https://buscalai.cgu.gov.br/</a:t>
            </a:r>
            <a:r>
              <a:rPr lang="pt-BR" sz="1800" dirty="0"/>
              <a:t> </a:t>
            </a:r>
          </a:p>
          <a:p>
            <a:r>
              <a:rPr lang="pt-BR" dirty="0"/>
              <a:t>Procure argumentos para seus recursos:</a:t>
            </a:r>
          </a:p>
          <a:p>
            <a:r>
              <a:rPr lang="pt-BR" sz="1800" dirty="0">
                <a:hlinkClick r:id="rId4"/>
              </a:rPr>
              <a:t>https://buscaprecedentes.cgu.gov.br/</a:t>
            </a:r>
            <a:r>
              <a:rPr lang="pt-BR" sz="1800" dirty="0"/>
              <a:t> </a:t>
            </a:r>
            <a:endParaRPr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3C556B-FDAF-74E5-001C-FE9EB2EEE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068960"/>
            <a:ext cx="4645020" cy="3625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FE272-F18A-0C53-DF9A-F8E6E4424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005" y="2924944"/>
            <a:ext cx="5085995" cy="285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0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5;p15">
            <a:extLst>
              <a:ext uri="{FF2B5EF4-FFF2-40B4-BE49-F238E27FC236}">
                <a16:creationId xmlns:a16="http://schemas.microsoft.com/office/drawing/2014/main" id="{4197B1B4-DDA1-4102-9386-65D2CF27DF3C}"/>
              </a:ext>
            </a:extLst>
          </p:cNvPr>
          <p:cNvSpPr txBox="1">
            <a:spLocks/>
          </p:cNvSpPr>
          <p:nvPr/>
        </p:nvSpPr>
        <p:spPr>
          <a:xfrm>
            <a:off x="387900" y="1834166"/>
            <a:ext cx="8368200" cy="4043106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rmAutofit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Siop é mais fácil de usar</a:t>
            </a:r>
          </a:p>
          <a:p>
            <a:r>
              <a:rPr lang="pt-BR" dirty="0"/>
              <a:t>Exporta dados como planilha</a:t>
            </a:r>
          </a:p>
          <a:p>
            <a:r>
              <a:rPr lang="pt-BR" dirty="0">
                <a:hlinkClick r:id="rId2"/>
              </a:rPr>
              <a:t>https://www1.siop.planejamento.gov.br</a:t>
            </a:r>
            <a:r>
              <a:rPr lang="pt-BR" dirty="0"/>
              <a:t> </a:t>
            </a:r>
          </a:p>
          <a:p>
            <a:r>
              <a:rPr lang="pt-BR" dirty="0"/>
              <a:t>Fiscalize(Câmara) ajuda com prefeituras</a:t>
            </a:r>
          </a:p>
          <a:p>
            <a:r>
              <a:rPr lang="pt-BR" dirty="0" err="1"/>
              <a:t>Transferegov</a:t>
            </a:r>
            <a:r>
              <a:rPr lang="pt-BR" dirty="0"/>
              <a:t> contem dados adicionais</a:t>
            </a:r>
          </a:p>
          <a:p>
            <a:r>
              <a:rPr lang="pt-BR" dirty="0" err="1"/>
              <a:t>Sigabrasil</a:t>
            </a:r>
            <a:r>
              <a:rPr lang="pt-BR" dirty="0"/>
              <a:t>: muitos detalhes, mas é mais difícil de usar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8302" t="3563" r="16712" b="25563"/>
          <a:stretch>
            <a:fillRect/>
          </a:stretch>
        </p:blipFill>
        <p:spPr bwMode="auto">
          <a:xfrm>
            <a:off x="77653" y="2033464"/>
            <a:ext cx="907903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1639" y="332656"/>
            <a:ext cx="6896534" cy="1501510"/>
          </a:xfrm>
        </p:spPr>
        <p:txBody>
          <a:bodyPr>
            <a:normAutofit/>
          </a:bodyPr>
          <a:lstStyle/>
          <a:p>
            <a:r>
              <a:rPr lang="en-US" dirty="0" err="1">
                <a:sym typeface="Wingdings" pitchFamily="2" charset="2"/>
              </a:rPr>
              <a:t>Orçamento</a:t>
            </a:r>
            <a:r>
              <a:rPr lang="en-US" dirty="0">
                <a:sym typeface="Wingdings" pitchFamily="2" charset="2"/>
              </a:rPr>
              <a:t> - </a:t>
            </a:r>
            <a:r>
              <a:rPr lang="en-US" dirty="0" err="1"/>
              <a:t>Siop</a:t>
            </a:r>
            <a:r>
              <a:rPr lang="en-US" dirty="0"/>
              <a:t> e </a:t>
            </a:r>
            <a:br>
              <a:rPr lang="en-US" dirty="0"/>
            </a:br>
            <a:r>
              <a:rPr lang="en-US" dirty="0"/>
              <a:t>o </a:t>
            </a:r>
            <a:r>
              <a:rPr lang="en-US" dirty="0" err="1"/>
              <a:t>velho</a:t>
            </a:r>
            <a:r>
              <a:rPr lang="en-US" dirty="0"/>
              <a:t> Siga </a:t>
            </a:r>
            <a:r>
              <a:rPr lang="en-US" dirty="0" err="1"/>
              <a:t>Brasil</a:t>
            </a:r>
            <a:endParaRPr lang="pt-B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14109" t="23250" r="2323" b="12422"/>
          <a:stretch>
            <a:fillRect/>
          </a:stretch>
        </p:blipFill>
        <p:spPr bwMode="auto">
          <a:xfrm rot="20832619">
            <a:off x="214745" y="1991582"/>
            <a:ext cx="8623158" cy="373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7711BC-B733-4E4C-BB8D-C40501E519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8" r="12201" b="17785"/>
          <a:stretch/>
        </p:blipFill>
        <p:spPr>
          <a:xfrm>
            <a:off x="329396" y="1916832"/>
            <a:ext cx="8827293" cy="45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368152"/>
          </a:xfrm>
        </p:spPr>
        <p:txBody>
          <a:bodyPr>
            <a:normAutofit/>
          </a:bodyPr>
          <a:lstStyle/>
          <a:p>
            <a:r>
              <a:rPr lang="en-US" dirty="0"/>
              <a:t>Portal da </a:t>
            </a:r>
            <a:r>
              <a:rPr lang="en-US" dirty="0" err="1"/>
              <a:t>Transparência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https://portaldatransparencia.gov.br</a:t>
            </a:r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B254D3-53C5-4C60-8EB1-646DF918AC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" b="1"/>
          <a:stretch/>
        </p:blipFill>
        <p:spPr>
          <a:xfrm>
            <a:off x="0" y="1254918"/>
            <a:ext cx="9144000" cy="51244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389323" y="332656"/>
            <a:ext cx="8368200" cy="686100"/>
          </a:xfrm>
          <a:prstGeom prst="rect">
            <a:avLst/>
          </a:prstGeom>
        </p:spPr>
        <p:txBody>
          <a:bodyPr spcFirstLastPara="1" vert="horz" wrap="square" lIns="91425" tIns="91425" rIns="91425" bIns="91425" anchor="b" anchorCtr="0"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DIÁRIO OFICIAL COMPLEMENTA PORTAL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387900" y="1628800"/>
            <a:ext cx="8368200" cy="3797174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rmAutofit/>
          </a:bodyPr>
          <a:lstStyle/>
          <a:p>
            <a:r>
              <a:rPr lang="pt-BR" dirty="0">
                <a:hlinkClick r:id="rId3"/>
              </a:rPr>
              <a:t>https://in.gov.br/</a:t>
            </a:r>
            <a:endParaRPr lang="pt-BR" dirty="0"/>
          </a:p>
          <a:p>
            <a:r>
              <a:rPr lang="pt-BR" dirty="0"/>
              <a:t>Sempre que pesquisar contratos no Portal da Transparência, experimente jogar o CNPJ da empresa no Diário Oficial. Você vai encontrar informação adicional lá.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4580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Datasus</a:t>
            </a:r>
            <a:r>
              <a:rPr lang="en-US" dirty="0"/>
              <a:t> – </a:t>
            </a:r>
            <a:r>
              <a:rPr lang="en-US" dirty="0" err="1"/>
              <a:t>Ministério</a:t>
            </a:r>
            <a:r>
              <a:rPr lang="en-US" dirty="0"/>
              <a:t> da </a:t>
            </a:r>
            <a:r>
              <a:rPr lang="en-US" dirty="0" err="1"/>
              <a:t>Saúde</a:t>
            </a:r>
            <a:endParaRPr lang="pt-B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000F04-C277-4E68-BA01-CA11810B9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https://datasus.saude.gov.br/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369527-7DFA-4244-ACBE-43E722C81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" r="5000" b="6579"/>
          <a:stretch/>
        </p:blipFill>
        <p:spPr>
          <a:xfrm>
            <a:off x="457200" y="2132856"/>
            <a:ext cx="8234020" cy="463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6AC7A5-BD5B-4349-825B-3667E726C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8" t="16384" r="16138" b="28990"/>
          <a:stretch/>
        </p:blipFill>
        <p:spPr>
          <a:xfrm>
            <a:off x="321002" y="2437434"/>
            <a:ext cx="8874642" cy="4024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87900" y="332657"/>
            <a:ext cx="8368200" cy="864096"/>
          </a:xfrm>
          <a:prstGeom prst="rect">
            <a:avLst/>
          </a:prstGeom>
        </p:spPr>
        <p:txBody>
          <a:bodyPr spcFirstLastPara="1" vert="horz" wrap="square" lIns="91425" tIns="91425" rIns="91425" bIns="91425" anchor="b" anchorCtr="0"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sym typeface="Wingdings" panose="05000000000000000000" pitchFamily="2" charset="2"/>
              </a:rPr>
              <a:t>O que tem de bom lá?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87900" y="1556792"/>
            <a:ext cx="8368200" cy="3869182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rmAutofit/>
          </a:bodyPr>
          <a:lstStyle/>
          <a:p>
            <a:r>
              <a:rPr lang="pt-BR" dirty="0">
                <a:hlinkClick r:id="rId3"/>
              </a:rPr>
              <a:t>https://datasus.saude.gov.br/</a:t>
            </a:r>
            <a:endParaRPr lang="pt-BR" dirty="0"/>
          </a:p>
          <a:p>
            <a:r>
              <a:rPr lang="pt-BR" dirty="0"/>
              <a:t>Dados de saúde muito detalhados</a:t>
            </a:r>
            <a:endParaRPr dirty="0"/>
          </a:p>
          <a:p>
            <a:r>
              <a:rPr lang="pt-BR" dirty="0"/>
              <a:t>Filtros com bastante detalhe</a:t>
            </a:r>
            <a:endParaRPr dirty="0"/>
          </a:p>
          <a:p>
            <a:r>
              <a:rPr lang="pt-BR" dirty="0"/>
              <a:t>Problemas de atualização e preenchimento</a:t>
            </a:r>
            <a:endParaRPr dirty="0"/>
          </a:p>
          <a:p>
            <a:r>
              <a:rPr lang="pt-BR" dirty="0"/>
              <a:t>Interface chatinha</a:t>
            </a:r>
            <a:endParaRPr dirty="0"/>
          </a:p>
          <a:p>
            <a:r>
              <a:rPr lang="pt-BR" dirty="0"/>
              <a:t>Exporta dados em .</a:t>
            </a:r>
            <a:r>
              <a:rPr lang="pt-BR" dirty="0" err="1"/>
              <a:t>csv</a:t>
            </a:r>
            <a:r>
              <a:rPr lang="pt-BR" dirty="0"/>
              <a:t> (lido no Excel)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5630AE-D97A-E15A-2C9D-BD06F11D1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6" y="533211"/>
            <a:ext cx="5608044" cy="24228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163F30-0D4A-CBFE-3EA6-EA66ABF25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133" y="2360536"/>
            <a:ext cx="5554101" cy="3257832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1259632" y="2080852"/>
            <a:ext cx="2736304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3876268" y="4657412"/>
            <a:ext cx="1224136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Google Shape;93;p18">
            <a:extLst>
              <a:ext uri="{FF2B5EF4-FFF2-40B4-BE49-F238E27FC236}">
                <a16:creationId xmlns:a16="http://schemas.microsoft.com/office/drawing/2014/main" id="{24E7D381-34F1-177F-3F09-535BB8A9B6F9}"/>
              </a:ext>
            </a:extLst>
          </p:cNvPr>
          <p:cNvSpPr txBox="1">
            <a:spLocks/>
          </p:cNvSpPr>
          <p:nvPr/>
        </p:nvSpPr>
        <p:spPr>
          <a:xfrm>
            <a:off x="387900" y="0"/>
            <a:ext cx="8368200" cy="3869182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hlinkClick r:id="rId4"/>
              </a:rPr>
              <a:t>https://datasus.saude.gov.br/informacoes-de-saude-tabnet/</a:t>
            </a:r>
            <a:r>
              <a:rPr lang="pt-BR" dirty="0"/>
              <a:t> </a:t>
            </a:r>
          </a:p>
        </p:txBody>
      </p:sp>
      <p:sp>
        <p:nvSpPr>
          <p:cNvPr id="5" name="Elipse 6">
            <a:extLst>
              <a:ext uri="{FF2B5EF4-FFF2-40B4-BE49-F238E27FC236}">
                <a16:creationId xmlns:a16="http://schemas.microsoft.com/office/drawing/2014/main" id="{0DA7EC24-9B55-AF86-F0E4-F1B4B0F01FC2}"/>
              </a:ext>
            </a:extLst>
          </p:cNvPr>
          <p:cNvSpPr/>
          <p:nvPr/>
        </p:nvSpPr>
        <p:spPr>
          <a:xfrm>
            <a:off x="3851920" y="3138538"/>
            <a:ext cx="2736304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FF457F7-11CC-F7B3-09DA-5C78EA238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606" y="-32062"/>
            <a:ext cx="9144000" cy="3736562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5581564" y="1579016"/>
            <a:ext cx="2952328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339752" y="1559491"/>
            <a:ext cx="1800200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BEAB04-3B31-13C8-2F47-334114E9E2EB}"/>
              </a:ext>
            </a:extLst>
          </p:cNvPr>
          <p:cNvGrpSpPr/>
          <p:nvPr/>
        </p:nvGrpSpPr>
        <p:grpSpPr>
          <a:xfrm>
            <a:off x="3239852" y="2340359"/>
            <a:ext cx="5496692" cy="3439005"/>
            <a:chOff x="2814322" y="1822153"/>
            <a:chExt cx="5496692" cy="34390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309073-1523-C1B6-BAB9-8637D0839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322" y="1822153"/>
              <a:ext cx="5496692" cy="3439005"/>
            </a:xfrm>
            <a:prstGeom prst="rect">
              <a:avLst/>
            </a:prstGeom>
          </p:spPr>
        </p:pic>
        <p:sp>
          <p:nvSpPr>
            <p:cNvPr id="8" name="Elipse 7"/>
            <p:cNvSpPr/>
            <p:nvPr/>
          </p:nvSpPr>
          <p:spPr>
            <a:xfrm>
              <a:off x="3291796" y="2754246"/>
              <a:ext cx="3728476" cy="86409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E3D7E38-15EC-C57E-B5B6-7D1E372AA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20" y="3006859"/>
            <a:ext cx="5496692" cy="3851141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3717326" y="5993904"/>
            <a:ext cx="1224136" cy="8640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822368D-0B26-4B29-3249-411429014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9" y="22903"/>
            <a:ext cx="6410420" cy="6623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6DF85F-C941-BDFA-9F50-EE954CFC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5341350"/>
            <a:ext cx="4420217" cy="1305107"/>
          </a:xfrm>
          <a:prstGeom prst="rect">
            <a:avLst/>
          </a:prstGeom>
        </p:spPr>
      </p:pic>
      <p:sp>
        <p:nvSpPr>
          <p:cNvPr id="6" name="Elipse 8">
            <a:extLst>
              <a:ext uri="{FF2B5EF4-FFF2-40B4-BE49-F238E27FC236}">
                <a16:creationId xmlns:a16="http://schemas.microsoft.com/office/drawing/2014/main" id="{D3A86B8C-CAF9-605C-8D94-CD672D5A5B6C}"/>
              </a:ext>
            </a:extLst>
          </p:cNvPr>
          <p:cNvSpPr/>
          <p:nvPr/>
        </p:nvSpPr>
        <p:spPr>
          <a:xfrm>
            <a:off x="1043608" y="5733255"/>
            <a:ext cx="1728192" cy="69269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B774D5-F01B-F15D-E215-FA98F54C6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34" y="-94320"/>
            <a:ext cx="481724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651750-FE04-A6DD-2040-4759DF1A0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0"/>
            <a:ext cx="4817241" cy="6858000"/>
          </a:xfrm>
          <a:prstGeom prst="rect">
            <a:avLst/>
          </a:prstGeom>
        </p:spPr>
      </p:pic>
      <p:sp>
        <p:nvSpPr>
          <p:cNvPr id="22" name="Elipse 9">
            <a:extLst>
              <a:ext uri="{FF2B5EF4-FFF2-40B4-BE49-F238E27FC236}">
                <a16:creationId xmlns:a16="http://schemas.microsoft.com/office/drawing/2014/main" id="{C720EBFF-055D-7609-D11F-E6887CD0144D}"/>
              </a:ext>
            </a:extLst>
          </p:cNvPr>
          <p:cNvSpPr/>
          <p:nvPr/>
        </p:nvSpPr>
        <p:spPr>
          <a:xfrm>
            <a:off x="4142910" y="2034055"/>
            <a:ext cx="4494475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9">
            <a:extLst>
              <a:ext uri="{FF2B5EF4-FFF2-40B4-BE49-F238E27FC236}">
                <a16:creationId xmlns:a16="http://schemas.microsoft.com/office/drawing/2014/main" id="{F5224FD0-490B-538C-2585-6ED95F6D981A}"/>
              </a:ext>
            </a:extLst>
          </p:cNvPr>
          <p:cNvSpPr/>
          <p:nvPr/>
        </p:nvSpPr>
        <p:spPr>
          <a:xfrm>
            <a:off x="4026933" y="5733255"/>
            <a:ext cx="4494475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AF0A60-64D6-1DBD-483C-CC7821982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719" y="-154222"/>
            <a:ext cx="5752060" cy="6917902"/>
          </a:xfrm>
          <a:prstGeom prst="rect">
            <a:avLst/>
          </a:prstGeom>
        </p:spPr>
      </p:pic>
      <p:sp>
        <p:nvSpPr>
          <p:cNvPr id="19" name="Elipse 9">
            <a:extLst>
              <a:ext uri="{FF2B5EF4-FFF2-40B4-BE49-F238E27FC236}">
                <a16:creationId xmlns:a16="http://schemas.microsoft.com/office/drawing/2014/main" id="{E940D84D-EB1E-9668-AEC6-5C9A3BFBB0B5}"/>
              </a:ext>
            </a:extLst>
          </p:cNvPr>
          <p:cNvSpPr/>
          <p:nvPr/>
        </p:nvSpPr>
        <p:spPr>
          <a:xfrm>
            <a:off x="1951043" y="6324735"/>
            <a:ext cx="4494475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  <p:bldP spid="16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I– DO QUE ESTAMOS FALANDO?</a:t>
            </a:r>
            <a:endParaRPr lang="pt-BR" b="1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9B38AF65-DDFB-09C5-D6FC-77A562DF9C00}"/>
              </a:ext>
            </a:extLst>
          </p:cNvPr>
          <p:cNvSpPr txBox="1">
            <a:spLocks/>
          </p:cNvSpPr>
          <p:nvPr/>
        </p:nvSpPr>
        <p:spPr>
          <a:xfrm>
            <a:off x="228600" y="2066779"/>
            <a:ext cx="8915400" cy="1298896"/>
          </a:xfrm>
          <a:prstGeom prst="rect">
            <a:avLst/>
          </a:prstGeom>
        </p:spPr>
        <p:txBody>
          <a:bodyPr vert="horz" anchor="t">
            <a:normAutofit fontScale="92500" lnSpcReduction="1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</a:rPr>
              <a:t>Dados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sz="2200" dirty="0" err="1">
                <a:solidFill>
                  <a:schemeClr val="bg1"/>
                </a:solidFill>
              </a:rPr>
              <a:t>informação</a:t>
            </a:r>
            <a:r>
              <a:rPr lang="en-US" sz="2200" dirty="0">
                <a:solidFill>
                  <a:schemeClr val="bg1"/>
                </a:solidFill>
              </a:rPr>
              <a:t> (</a:t>
            </a:r>
            <a:r>
              <a:rPr lang="en-US" sz="2200" dirty="0" err="1">
                <a:solidFill>
                  <a:schemeClr val="bg1"/>
                </a:solidFill>
              </a:rPr>
              <a:t>quase</a:t>
            </a:r>
            <a:r>
              <a:rPr lang="en-US" sz="2200" dirty="0">
                <a:solidFill>
                  <a:schemeClr val="bg1"/>
                </a:solidFill>
              </a:rPr>
              <a:t>) </a:t>
            </a:r>
            <a:r>
              <a:rPr lang="en-US" sz="2200" dirty="0" err="1">
                <a:solidFill>
                  <a:schemeClr val="bg1"/>
                </a:solidFill>
              </a:rPr>
              <a:t>disponível</a:t>
            </a:r>
            <a:r>
              <a:rPr lang="en-US" sz="2200" dirty="0">
                <a:solidFill>
                  <a:schemeClr val="bg1"/>
                </a:solidFill>
              </a:rPr>
              <a:t>, mas </a:t>
            </a:r>
            <a:r>
              <a:rPr lang="en-US" sz="2200" dirty="0" err="1">
                <a:solidFill>
                  <a:schemeClr val="bg1"/>
                </a:solidFill>
              </a:rPr>
              <a:t>sem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sentido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isoladamente</a:t>
            </a:r>
            <a:endParaRPr lang="en-US" sz="22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US" sz="22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b="1" dirty="0" err="1">
                <a:solidFill>
                  <a:schemeClr val="bg1"/>
                </a:solidFill>
              </a:rPr>
              <a:t>Notícia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sz="2200" dirty="0" err="1">
                <a:solidFill>
                  <a:schemeClr val="bg1"/>
                </a:solidFill>
              </a:rPr>
              <a:t>informação</a:t>
            </a:r>
            <a:r>
              <a:rPr lang="en-US" sz="2200" dirty="0">
                <a:solidFill>
                  <a:schemeClr val="bg1"/>
                </a:solidFill>
              </a:rPr>
              <a:t> nova, </a:t>
            </a:r>
            <a:r>
              <a:rPr lang="en-US" sz="2200" dirty="0" err="1">
                <a:solidFill>
                  <a:schemeClr val="bg1"/>
                </a:solidFill>
              </a:rPr>
              <a:t>relevante</a:t>
            </a:r>
            <a:r>
              <a:rPr lang="en-US" sz="2200" dirty="0">
                <a:solidFill>
                  <a:schemeClr val="bg1"/>
                </a:solidFill>
              </a:rPr>
              <a:t> e </a:t>
            </a:r>
            <a:r>
              <a:rPr lang="en-US" sz="2200" dirty="0" err="1">
                <a:solidFill>
                  <a:schemeClr val="bg1"/>
                </a:solidFill>
              </a:rPr>
              <a:t>contextualizada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</a:p>
          <a:p>
            <a:pPr>
              <a:spcBef>
                <a:spcPts val="0"/>
              </a:spcBef>
            </a:pPr>
            <a:r>
              <a:rPr lang="en-US" sz="2200" dirty="0" err="1">
                <a:solidFill>
                  <a:schemeClr val="bg1"/>
                </a:solidFill>
              </a:rPr>
              <a:t>ou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seja</a:t>
            </a:r>
            <a:r>
              <a:rPr lang="en-US" sz="2200" dirty="0">
                <a:solidFill>
                  <a:schemeClr val="bg1"/>
                </a:solidFill>
              </a:rPr>
              <a:t>, com </a:t>
            </a:r>
            <a:r>
              <a:rPr lang="en-US" sz="2200" dirty="0" err="1">
                <a:solidFill>
                  <a:schemeClr val="bg1"/>
                </a:solidFill>
              </a:rPr>
              <a:t>sentido</a:t>
            </a:r>
            <a:r>
              <a:rPr lang="en-US" sz="2200" dirty="0">
                <a:solidFill>
                  <a:schemeClr val="bg1"/>
                </a:solidFill>
              </a:rPr>
              <a:t>, pois é </a:t>
            </a:r>
            <a:r>
              <a:rPr lang="en-US" sz="2200" dirty="0" err="1">
                <a:solidFill>
                  <a:schemeClr val="bg1"/>
                </a:solidFill>
              </a:rPr>
              <a:t>formada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por</a:t>
            </a:r>
            <a:r>
              <a:rPr lang="en-US" sz="2200" dirty="0">
                <a:solidFill>
                  <a:schemeClr val="bg1"/>
                </a:solidFill>
              </a:rPr>
              <a:t> dados </a:t>
            </a:r>
            <a:r>
              <a:rPr lang="en-US" sz="2200" dirty="0" err="1">
                <a:solidFill>
                  <a:schemeClr val="bg1"/>
                </a:solidFill>
              </a:rPr>
              <a:t>organizados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1D30D-3257-608F-C0CC-51CE8197DB61}"/>
              </a:ext>
            </a:extLst>
          </p:cNvPr>
          <p:cNvSpPr txBox="1"/>
          <p:nvPr/>
        </p:nvSpPr>
        <p:spPr>
          <a:xfrm>
            <a:off x="1043608" y="3517253"/>
            <a:ext cx="6120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“</a:t>
            </a:r>
            <a:r>
              <a:rPr lang="en-US" dirty="0" err="1"/>
              <a:t>Notícia</a:t>
            </a:r>
            <a:r>
              <a:rPr lang="en-US" dirty="0"/>
              <a:t>” </a:t>
            </a:r>
            <a:r>
              <a:rPr lang="en-US" dirty="0" err="1">
                <a:solidFill>
                  <a:schemeClr val="bg1"/>
                </a:solidFill>
              </a:rPr>
              <a:t>pode</a:t>
            </a:r>
            <a:r>
              <a:rPr lang="en-US" dirty="0">
                <a:solidFill>
                  <a:schemeClr val="bg1"/>
                </a:solidFill>
              </a:rPr>
              <a:t> ser um release </a:t>
            </a:r>
            <a:r>
              <a:rPr lang="en-US" dirty="0" err="1">
                <a:solidFill>
                  <a:schemeClr val="bg1"/>
                </a:solidFill>
              </a:rPr>
              <a:t>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comunicado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pPr>
              <a:spcBef>
                <a:spcPts val="0"/>
              </a:spcBef>
            </a:pPr>
            <a:r>
              <a:rPr lang="en-US" dirty="0" err="1">
                <a:solidFill>
                  <a:schemeClr val="bg1"/>
                </a:solidFill>
              </a:rPr>
              <a:t>pode</a:t>
            </a:r>
            <a:r>
              <a:rPr lang="en-US" dirty="0">
                <a:solidFill>
                  <a:schemeClr val="bg1"/>
                </a:solidFill>
              </a:rPr>
              <a:t> ser </a:t>
            </a:r>
            <a:r>
              <a:rPr lang="en-US" dirty="0" err="1">
                <a:solidFill>
                  <a:schemeClr val="bg1"/>
                </a:solidFill>
              </a:rPr>
              <a:t>uma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campanha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eficiente</a:t>
            </a:r>
            <a:r>
              <a:rPr lang="en-US" dirty="0">
                <a:solidFill>
                  <a:schemeClr val="bg1"/>
                </a:solidFill>
              </a:rPr>
              <a:t> para </a:t>
            </a:r>
            <a:r>
              <a:rPr lang="en-US" dirty="0" err="1">
                <a:solidFill>
                  <a:schemeClr val="bg1"/>
                </a:solidFill>
              </a:rPr>
              <a:t>realmente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chegar</a:t>
            </a:r>
            <a:r>
              <a:rPr lang="en-US" dirty="0">
                <a:solidFill>
                  <a:schemeClr val="bg1"/>
                </a:solidFill>
              </a:rPr>
              <a:t> à </a:t>
            </a:r>
            <a:r>
              <a:rPr lang="en-US" dirty="0" err="1">
                <a:solidFill>
                  <a:schemeClr val="bg1"/>
                </a:solidFill>
              </a:rPr>
              <a:t>população</a:t>
            </a:r>
            <a:r>
              <a:rPr lang="en-US" dirty="0">
                <a:solidFill>
                  <a:schemeClr val="bg1"/>
                </a:solidFill>
              </a:rPr>
              <a:t>,  </a:t>
            </a:r>
          </a:p>
          <a:p>
            <a:pPr>
              <a:spcBef>
                <a:spcPts val="0"/>
              </a:spcBef>
            </a:pPr>
            <a:r>
              <a:rPr lang="en-US" dirty="0" err="1">
                <a:solidFill>
                  <a:schemeClr val="bg1"/>
                </a:solidFill>
              </a:rPr>
              <a:t>pode</a:t>
            </a:r>
            <a:r>
              <a:rPr lang="en-US" dirty="0">
                <a:solidFill>
                  <a:schemeClr val="bg1"/>
                </a:solidFill>
              </a:rPr>
              <a:t> ser </a:t>
            </a:r>
            <a:r>
              <a:rPr lang="en-US" dirty="0" err="1">
                <a:solidFill>
                  <a:schemeClr val="bg1"/>
                </a:solidFill>
              </a:rPr>
              <a:t>uma</a:t>
            </a:r>
            <a:r>
              <a:rPr lang="en-US" dirty="0">
                <a:solidFill>
                  <a:schemeClr val="bg1"/>
                </a:solidFill>
              </a:rPr>
              <a:t> ferramenta de </a:t>
            </a:r>
            <a:r>
              <a:rPr lang="en-US" dirty="0" err="1">
                <a:solidFill>
                  <a:schemeClr val="bg1"/>
                </a:solidFill>
              </a:rPr>
              <a:t>transparência</a:t>
            </a:r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DA1B9-3670-6417-21C2-CB15DDBF0F28}"/>
              </a:ext>
            </a:extLst>
          </p:cNvPr>
          <p:cNvSpPr txBox="1"/>
          <p:nvPr/>
        </p:nvSpPr>
        <p:spPr>
          <a:xfrm>
            <a:off x="395536" y="4869160"/>
            <a:ext cx="6120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…</a:t>
            </a:r>
            <a:r>
              <a:rPr lang="en-US" dirty="0" err="1">
                <a:solidFill>
                  <a:schemeClr val="bg1"/>
                </a:solidFill>
              </a:rPr>
              <a:t>pode</a:t>
            </a:r>
            <a:r>
              <a:rPr lang="en-US" dirty="0">
                <a:solidFill>
                  <a:schemeClr val="bg1"/>
                </a:solidFill>
              </a:rPr>
              <a:t> ser </a:t>
            </a:r>
            <a:r>
              <a:rPr lang="en-US" dirty="0" err="1">
                <a:solidFill>
                  <a:schemeClr val="bg1"/>
                </a:solidFill>
              </a:rPr>
              <a:t>uma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pesquisa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prévia</a:t>
            </a:r>
            <a:r>
              <a:rPr lang="en-US" dirty="0">
                <a:solidFill>
                  <a:schemeClr val="bg1"/>
                </a:solidFill>
              </a:rPr>
              <a:t> antes da </a:t>
            </a:r>
            <a:r>
              <a:rPr lang="en-US" dirty="0" err="1">
                <a:solidFill>
                  <a:schemeClr val="bg1"/>
                </a:solidFill>
              </a:rPr>
              <a:t>ação</a:t>
            </a:r>
            <a:r>
              <a:rPr lang="en-US" dirty="0">
                <a:solidFill>
                  <a:schemeClr val="bg1"/>
                </a:solidFill>
              </a:rPr>
              <a:t> principal, </a:t>
            </a:r>
            <a:r>
              <a:rPr lang="en-US" dirty="0" err="1">
                <a:solidFill>
                  <a:schemeClr val="bg1"/>
                </a:solidFill>
              </a:rPr>
              <a:t>pode</a:t>
            </a:r>
            <a:r>
              <a:rPr lang="en-US" dirty="0">
                <a:solidFill>
                  <a:schemeClr val="bg1"/>
                </a:solidFill>
              </a:rPr>
              <a:t> ser </a:t>
            </a:r>
            <a:r>
              <a:rPr lang="en-US" dirty="0" err="1">
                <a:solidFill>
                  <a:schemeClr val="bg1"/>
                </a:solidFill>
              </a:rPr>
              <a:t>uma</a:t>
            </a:r>
            <a:r>
              <a:rPr lang="en-US" dirty="0">
                <a:solidFill>
                  <a:schemeClr val="bg1"/>
                </a:solidFill>
              </a:rPr>
              <a:t> auditoria </a:t>
            </a:r>
          </a:p>
          <a:p>
            <a:pPr>
              <a:spcBef>
                <a:spcPts val="0"/>
              </a:spcBef>
            </a:pPr>
            <a:r>
              <a:rPr lang="en-US" dirty="0" err="1">
                <a:solidFill>
                  <a:schemeClr val="bg1"/>
                </a:solidFill>
              </a:rPr>
              <a:t>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mesmo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investigação</a:t>
            </a:r>
            <a:r>
              <a:rPr lang="en-US" dirty="0">
                <a:solidFill>
                  <a:schemeClr val="bg1"/>
                </a:solidFill>
              </a:rPr>
              <a:t> do </a:t>
            </a:r>
            <a:r>
              <a:rPr lang="en-US" dirty="0" err="1">
                <a:solidFill>
                  <a:schemeClr val="bg1"/>
                </a:solidFill>
              </a:rPr>
              <a:t>órgão</a:t>
            </a:r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5877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EMPRESAS E SÓCIOS NO BRASIL</a:t>
            </a:r>
            <a:endParaRPr lang="pt-BR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88067CD-BFF0-A7E5-454A-8823DA17F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36800"/>
            <a:ext cx="6888163" cy="3598863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Experimente os “kits Receita Federal”, como o Brasil IO </a:t>
            </a:r>
            <a:r>
              <a:rPr lang="pt-BR" sz="1100" dirty="0">
                <a:hlinkClick r:id="rId2"/>
              </a:rPr>
              <a:t>https://brasil.io/home/</a:t>
            </a:r>
            <a:r>
              <a:rPr lang="pt-BR" dirty="0"/>
              <a:t> </a:t>
            </a:r>
          </a:p>
          <a:p>
            <a:r>
              <a:rPr lang="pt-BR" dirty="0"/>
              <a:t>As fontes primárias são os dados abertos da Receita: </a:t>
            </a:r>
            <a:r>
              <a:rPr lang="pt-BR" sz="1400" dirty="0">
                <a:hlinkClick r:id="rId3"/>
              </a:rPr>
              <a:t>https://dados.gov.br/dados/conjuntos-dados/cadastro-nacional-da-pessoa-juridica---cnpj</a:t>
            </a:r>
            <a:r>
              <a:rPr lang="pt-BR" sz="1400" dirty="0"/>
              <a:t> </a:t>
            </a:r>
          </a:p>
          <a:p>
            <a:r>
              <a:rPr lang="pt-BR" dirty="0"/>
              <a:t>Jornalistas costumam assinar ferramenta </a:t>
            </a:r>
            <a:r>
              <a:rPr lang="pt-BR" dirty="0" err="1"/>
              <a:t>Cruzagrafos</a:t>
            </a:r>
            <a:r>
              <a:rPr lang="pt-BR" dirty="0"/>
              <a:t>, da Abraji.</a:t>
            </a:r>
            <a:br>
              <a:rPr lang="pt-BR" dirty="0"/>
            </a:br>
            <a:r>
              <a:rPr lang="pt-BR" sz="1500" dirty="0">
                <a:hlinkClick r:id="rId4"/>
              </a:rPr>
              <a:t>https://cruzagrafos.abraji.org.br/login/</a:t>
            </a:r>
            <a:endParaRPr lang="pt-BR" sz="1500" dirty="0"/>
          </a:p>
          <a:p>
            <a:r>
              <a:rPr lang="pt-BR" dirty="0"/>
              <a:t>Mas órgãos públicos têm ferramentas semelhantes (MPF, TCE, SSP...) e até mais potentes. Consulte seu órgão.</a:t>
            </a:r>
          </a:p>
          <a:p>
            <a:r>
              <a:rPr lang="pt-BR" b="1" dirty="0"/>
              <a:t>Atenção para falhas em </a:t>
            </a:r>
            <a:r>
              <a:rPr lang="pt-BR" b="1" dirty="0" err="1"/>
              <a:t>infos</a:t>
            </a:r>
            <a:r>
              <a:rPr lang="pt-BR" b="1" dirty="0"/>
              <a:t> </a:t>
            </a:r>
            <a:r>
              <a:rPr lang="pt-BR" dirty="0"/>
              <a:t>de sócios, porque a Receita Federal não tem tudo. Juntas </a:t>
            </a:r>
            <a:r>
              <a:rPr lang="pt-BR" dirty="0" err="1"/>
              <a:t>comercais</a:t>
            </a:r>
            <a:r>
              <a:rPr lang="pt-BR" dirty="0"/>
              <a:t> resolvem isso.</a:t>
            </a:r>
          </a:p>
          <a:p>
            <a:pPr marL="11430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7330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8B79CD-2C31-4E73-95F6-BE47CA7D3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42" b="11284"/>
          <a:stretch/>
        </p:blipFill>
        <p:spPr>
          <a:xfrm>
            <a:off x="120614" y="1095473"/>
            <a:ext cx="8756100" cy="4560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3D639C-3191-4B57-B584-62874563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00" y="404664"/>
            <a:ext cx="8368200" cy="720080"/>
          </a:xfrm>
        </p:spPr>
        <p:txBody>
          <a:bodyPr>
            <a:normAutofit/>
          </a:bodyPr>
          <a:lstStyle/>
          <a:p>
            <a:r>
              <a:rPr lang="pt-BR" dirty="0"/>
              <a:t>Teia de relações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0F75D-698C-4F14-8BA3-51BF7AFDC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8368200" cy="4105200"/>
          </a:xfrm>
        </p:spPr>
        <p:txBody>
          <a:bodyPr>
            <a:normAutofit/>
          </a:bodyPr>
          <a:lstStyle/>
          <a:p>
            <a:r>
              <a:rPr lang="pt-BR" dirty="0"/>
              <a:t>.</a:t>
            </a:r>
          </a:p>
          <a:p>
            <a:pPr marL="11430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BBBBDB-7DE0-4FD4-B4B9-A2CBDDAF0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" r="1176" b="9381"/>
          <a:stretch/>
        </p:blipFill>
        <p:spPr>
          <a:xfrm>
            <a:off x="193826" y="1438611"/>
            <a:ext cx="8928992" cy="4658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13715-A6B5-45EC-8EAE-4589BB929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34" r="38279" b="9381"/>
          <a:stretch/>
        </p:blipFill>
        <p:spPr>
          <a:xfrm>
            <a:off x="3851920" y="-34613"/>
            <a:ext cx="5171466" cy="682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639C-3191-4B57-B584-62874563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00" y="404664"/>
            <a:ext cx="8368200" cy="720080"/>
          </a:xfrm>
        </p:spPr>
        <p:txBody>
          <a:bodyPr>
            <a:normAutofit/>
          </a:bodyPr>
          <a:lstStyle/>
          <a:p>
            <a:r>
              <a:rPr lang="pt-BR" dirty="0"/>
              <a:t>Familiar de assessor         de político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0F75D-698C-4F14-8BA3-51BF7AFDC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8368200" cy="4105200"/>
          </a:xfrm>
        </p:spPr>
        <p:txBody>
          <a:bodyPr>
            <a:normAutofit/>
          </a:bodyPr>
          <a:lstStyle/>
          <a:p>
            <a:r>
              <a:rPr lang="pt-BR" dirty="0"/>
              <a:t>.</a:t>
            </a:r>
          </a:p>
          <a:p>
            <a:pPr marL="11430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E7A09-1169-4ED2-9394-8B6F2C1BE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4" r="3293" b="10781"/>
          <a:stretch/>
        </p:blipFill>
        <p:spPr>
          <a:xfrm>
            <a:off x="0" y="1481483"/>
            <a:ext cx="9159326" cy="4890114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FF3E8A84-48E1-4C4A-A9EC-7EBE045011EF}"/>
              </a:ext>
            </a:extLst>
          </p:cNvPr>
          <p:cNvSpPr/>
          <p:nvPr/>
        </p:nvSpPr>
        <p:spPr>
          <a:xfrm rot="1839174">
            <a:off x="4003689" y="221213"/>
            <a:ext cx="252872" cy="546674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639C-3191-4B57-B584-62874563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00" y="404664"/>
            <a:ext cx="8368200" cy="720080"/>
          </a:xfrm>
        </p:spPr>
        <p:txBody>
          <a:bodyPr>
            <a:normAutofit/>
          </a:bodyPr>
          <a:lstStyle/>
          <a:p>
            <a:r>
              <a:rPr lang="pt-BR" b="1" dirty="0"/>
              <a:t>Alternativas às ferramentas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0F75D-698C-4F14-8BA3-51BF7AFDC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8368200" cy="4105200"/>
          </a:xfrm>
        </p:spPr>
        <p:txBody>
          <a:bodyPr>
            <a:normAutofit/>
          </a:bodyPr>
          <a:lstStyle/>
          <a:p>
            <a:r>
              <a:rPr lang="pt-BR" dirty="0"/>
              <a:t>Tenta o Brasil.IO</a:t>
            </a:r>
          </a:p>
          <a:p>
            <a:r>
              <a:rPr lang="pt-BR" sz="1500" dirty="0">
                <a:hlinkClick r:id="rId2"/>
              </a:rPr>
              <a:t>https://brasil.io/dataset/socios-brasil/empresas/</a:t>
            </a:r>
            <a:endParaRPr lang="pt-BR" sz="1500" dirty="0"/>
          </a:p>
          <a:p>
            <a:r>
              <a:rPr lang="pt-BR" dirty="0"/>
              <a:t>A pesquisa de CNPJ com Google ainda ajuda bastante</a:t>
            </a:r>
          </a:p>
          <a:p>
            <a:r>
              <a:rPr lang="pt-BR" dirty="0" err="1"/>
              <a:t>Descubrir</a:t>
            </a:r>
            <a:r>
              <a:rPr lang="pt-BR" dirty="0"/>
              <a:t> o CNPJ a partir do site da empresa ou da pessoa? </a:t>
            </a:r>
            <a:r>
              <a:rPr lang="pt-BR" sz="1100" dirty="0">
                <a:hlinkClick r:id="rId3"/>
              </a:rPr>
              <a:t>https://registro.br/tecnologia/ferramentas/whois/</a:t>
            </a:r>
            <a:r>
              <a:rPr lang="pt-BR" sz="1100" dirty="0"/>
              <a:t> </a:t>
            </a:r>
          </a:p>
          <a:p>
            <a:r>
              <a:rPr lang="pt-BR" dirty="0"/>
              <a:t>Mesmo depois de usar as ferramentas, você deve validar tudo na Receita Federal quando terminar. </a:t>
            </a:r>
          </a:p>
          <a:p>
            <a:r>
              <a:rPr lang="pt-BR" sz="1600" dirty="0">
                <a:hlinkClick r:id="rId4"/>
              </a:rPr>
              <a:t>http://servicos.receita.fazenda.gov.br/Servicos/cnpjreva/Cnpjreva_Solicitacao.asp</a:t>
            </a:r>
            <a:endParaRPr lang="pt-BR" sz="1600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517FD-739B-4A44-8716-906F5D72C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34" r="8484" b="13583"/>
          <a:stretch/>
        </p:blipFill>
        <p:spPr>
          <a:xfrm>
            <a:off x="775800" y="2010633"/>
            <a:ext cx="7843920" cy="444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9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 que </a:t>
            </a:r>
            <a:r>
              <a:rPr lang="en-US" b="1" dirty="0" err="1"/>
              <a:t>mais</a:t>
            </a:r>
            <a:r>
              <a:rPr lang="en-US" b="1" dirty="0"/>
              <a:t> </a:t>
            </a:r>
            <a:r>
              <a:rPr lang="en-US" b="1" dirty="0" err="1"/>
              <a:t>tem</a:t>
            </a:r>
            <a:r>
              <a:rPr lang="en-US" b="1" dirty="0"/>
              <a:t>?</a:t>
            </a:r>
            <a:br>
              <a:rPr lang="en-US" b="1" dirty="0"/>
            </a:br>
            <a:r>
              <a:rPr lang="en-US" sz="1600" dirty="0" err="1"/>
              <a:t>estruturado</a:t>
            </a:r>
            <a:r>
              <a:rPr lang="en-US" sz="1600" dirty="0"/>
              <a:t> </a:t>
            </a:r>
            <a:r>
              <a:rPr lang="en-US" sz="1600" dirty="0" err="1"/>
              <a:t>ou</a:t>
            </a:r>
            <a:r>
              <a:rPr lang="en-US" sz="1600" dirty="0"/>
              <a:t> </a:t>
            </a:r>
            <a:r>
              <a:rPr lang="en-US" sz="1600" dirty="0" err="1"/>
              <a:t>não-estruturado</a:t>
            </a:r>
            <a:endParaRPr lang="pt-BR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71F33E-7260-4C28-86F2-5A1D80D58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Mapas: Portal da Transparência do Ouro (WWF)</a:t>
            </a:r>
          </a:p>
          <a:p>
            <a:r>
              <a:rPr lang="pt-BR" dirty="0"/>
              <a:t>Sistema de mapas Planet e Airbus</a:t>
            </a:r>
          </a:p>
          <a:p>
            <a:r>
              <a:rPr lang="pt-BR" dirty="0"/>
              <a:t>Muitos bancos de dados de meio ambiente</a:t>
            </a:r>
          </a:p>
          <a:p>
            <a:r>
              <a:rPr lang="pt-BR" dirty="0"/>
              <a:t>Empresas: Juntas comerciais</a:t>
            </a:r>
          </a:p>
          <a:p>
            <a:r>
              <a:rPr lang="pt-BR" dirty="0"/>
              <a:t>Empresas estrangeiras: Offshore </a:t>
            </a:r>
            <a:r>
              <a:rPr lang="pt-BR" dirty="0" err="1"/>
              <a:t>Leaks</a:t>
            </a:r>
            <a:r>
              <a:rPr lang="pt-BR" dirty="0"/>
              <a:t> (ICIJ)</a:t>
            </a:r>
          </a:p>
          <a:p>
            <a:r>
              <a:rPr lang="pt-BR" dirty="0"/>
              <a:t>IBGE: Experimente o "SIDRA"</a:t>
            </a:r>
          </a:p>
          <a:p>
            <a:r>
              <a:rPr lang="pt-BR" dirty="0"/>
              <a:t>Imóveis: cartórios</a:t>
            </a:r>
          </a:p>
          <a:p>
            <a:r>
              <a:rPr lang="pt-BR" dirty="0"/>
              <a:t>Aeronaves e rotas de aviões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14AFF-5943-FA1B-65B0-4012AE7A9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14" y="1846213"/>
            <a:ext cx="8682972" cy="4258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6F56A-9034-453F-F6D5-255E0786D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3697"/>
            <a:ext cx="9144000" cy="51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1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e…</a:t>
            </a:r>
            <a:endParaRPr lang="pt-BR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71F33E-7260-4C28-86F2-5A1D80D58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Trabalho escravo (lista voltou)</a:t>
            </a:r>
          </a:p>
          <a:p>
            <a:r>
              <a:rPr lang="pt-BR" dirty="0"/>
              <a:t>Segurança pública: mandados de prisão, carros roubados, câmeras de segurança pelo mundo</a:t>
            </a:r>
          </a:p>
          <a:p>
            <a:r>
              <a:rPr lang="pt-BR" dirty="0"/>
              <a:t>Consumidor: queixas em Procons</a:t>
            </a:r>
          </a:p>
          <a:p>
            <a:r>
              <a:rPr lang="pt-BR" dirty="0"/>
              <a:t>Economia: comércio exterior no Brasil e no Mundo</a:t>
            </a:r>
          </a:p>
          <a:p>
            <a:r>
              <a:rPr lang="pt-BR" dirty="0"/>
              <a:t>Educação: procura que acha!</a:t>
            </a:r>
          </a:p>
          <a:p>
            <a:r>
              <a:rPr lang="pt-BR" dirty="0"/>
              <a:t>Saúde: covid-19, dengue e etc.</a:t>
            </a:r>
          </a:p>
          <a:p>
            <a:r>
              <a:rPr lang="pt-BR" dirty="0"/>
              <a:t>Colaboração internacional: </a:t>
            </a:r>
            <a:r>
              <a:rPr lang="pt-BR" dirty="0" err="1"/>
              <a:t>Aiamp</a:t>
            </a:r>
            <a:r>
              <a:rPr lang="pt-BR" dirty="0"/>
              <a:t>, associações  </a:t>
            </a:r>
          </a:p>
          <a:p>
            <a:r>
              <a:rPr lang="pt-BR" dirty="0"/>
              <a:t>Listas de bancos de dados </a:t>
            </a:r>
            <a:r>
              <a:rPr lang="pt-BR" dirty="0">
                <a:hlinkClick r:id="rId2"/>
              </a:rPr>
              <a:t>www.dados.gov.br</a:t>
            </a:r>
            <a:r>
              <a:rPr lang="pt-BR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8169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IV- RESULTADOS POTENCIAIS</a:t>
            </a:r>
          </a:p>
        </p:txBody>
      </p:sp>
      <p:sp>
        <p:nvSpPr>
          <p:cNvPr id="139" name="Google Shape;139;p26"/>
          <p:cNvSpPr txBox="1">
            <a:spLocks noGrp="1"/>
          </p:cNvSpPr>
          <p:nvPr>
            <p:ph idx="1"/>
          </p:nvPr>
        </p:nvSpPr>
        <p:spPr>
          <a:xfrm>
            <a:off x="533400" y="2060848"/>
            <a:ext cx="7422976" cy="3874815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rmAutofit fontScale="70000" lnSpcReduction="20000"/>
          </a:bodyPr>
          <a:lstStyle/>
          <a:p>
            <a:r>
              <a:rPr lang="pt-BR" dirty="0"/>
              <a:t>Reportagens mais relevantes, profundas e precisas na imprensa.</a:t>
            </a:r>
          </a:p>
          <a:p>
            <a:r>
              <a:rPr lang="pt-BR" dirty="0"/>
              <a:t>Acesso direto do público, mesmo sem mediação da imprensa.</a:t>
            </a:r>
          </a:p>
          <a:p>
            <a:pPr marL="114300" indent="0">
              <a:buNone/>
            </a:pPr>
            <a:endParaRPr lang="pt-BR" dirty="0"/>
          </a:p>
          <a:p>
            <a:r>
              <a:rPr lang="pt-BR" dirty="0"/>
              <a:t>Impacto real na </a:t>
            </a:r>
            <a:r>
              <a:rPr lang="pt-BR" b="1" dirty="0"/>
              <a:t>sociedade</a:t>
            </a:r>
            <a:r>
              <a:rPr lang="pt-BR" dirty="0"/>
              <a:t> </a:t>
            </a:r>
            <a:r>
              <a:rPr lang="pt-BR" i="1" dirty="0"/>
              <a:t>(às vezes sem atuação da imprensa?)</a:t>
            </a:r>
            <a:r>
              <a:rPr lang="pt-BR" dirty="0"/>
              <a:t>. </a:t>
            </a:r>
          </a:p>
          <a:p>
            <a:r>
              <a:rPr lang="pt-BR" dirty="0"/>
              <a:t>Entendimento correto e suficientemente profundo da informação. Consequências mais rápidas, muitas delas melhores, na sociedade. </a:t>
            </a:r>
          </a:p>
          <a:p>
            <a:endParaRPr lang="pt-BR" dirty="0"/>
          </a:p>
          <a:p>
            <a:r>
              <a:rPr lang="pt-BR" b="1" dirty="0"/>
              <a:t>DIREITO DE SABER EXERCIDO</a:t>
            </a:r>
            <a:r>
              <a:rPr lang="pt-BR" dirty="0"/>
              <a:t> – fortalecimento da democracia na região</a:t>
            </a:r>
          </a:p>
          <a:p>
            <a:endParaRPr lang="pt-BR" dirty="0"/>
          </a:p>
          <a:p>
            <a:r>
              <a:rPr lang="pt-BR" dirty="0"/>
              <a:t>Investigação do órgão mais profunda, crível e impactante</a:t>
            </a:r>
          </a:p>
          <a:p>
            <a:endParaRPr lang="pt-BR" dirty="0"/>
          </a:p>
          <a:p>
            <a:r>
              <a:rPr lang="pt-BR" dirty="0"/>
              <a:t>Consequentemente, melhora na imagem e credibilidade do órgão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092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>
            <a:off x="387900" y="404664"/>
            <a:ext cx="8368200" cy="686100"/>
          </a:xfrm>
          <a:prstGeom prst="rect">
            <a:avLst/>
          </a:prstGeom>
        </p:spPr>
        <p:txBody>
          <a:bodyPr spcFirstLastPara="1" vert="horz" wrap="square" lIns="91425" tIns="91425" rIns="91425" bIns="91425" anchor="b" anchorCtr="0"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ALGUMAS SUGESTÕES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87900" y="1090764"/>
            <a:ext cx="8368200" cy="5362572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rmAutofit fontScale="92500" lnSpcReduction="10000"/>
          </a:bodyPr>
          <a:lstStyle/>
          <a:p>
            <a:r>
              <a:rPr lang="pt-BR" dirty="0"/>
              <a:t>Experimente </a:t>
            </a:r>
            <a:r>
              <a:rPr lang="pt-BR" b="1" dirty="0"/>
              <a:t>incrementar o comunicado à imprensa </a:t>
            </a:r>
            <a:r>
              <a:rPr lang="pt-BR" dirty="0"/>
              <a:t>com dados, às vezes disponíveis no próprio acórdão. Uma pesquisa adicional de contexto é interessante.</a:t>
            </a:r>
          </a:p>
          <a:p>
            <a:endParaRPr lang="pt-BR" dirty="0"/>
          </a:p>
          <a:p>
            <a:r>
              <a:rPr lang="pt-BR" dirty="0"/>
              <a:t>Experimente </a:t>
            </a:r>
            <a:r>
              <a:rPr lang="pt-BR" b="1" dirty="0"/>
              <a:t>separar informações exclusivas</a:t>
            </a:r>
            <a:r>
              <a:rPr lang="pt-BR" dirty="0"/>
              <a:t>, antecipadamente, para um jornalista capaz e confiável antes, garantindo o interesse necessário a um assunto mais relevante. Isso </a:t>
            </a:r>
            <a:r>
              <a:rPr lang="pt-BR" dirty="0" err="1"/>
              <a:t>poode</a:t>
            </a:r>
            <a:r>
              <a:rPr lang="pt-BR" dirty="0"/>
              <a:t> aumentar o impacto social da notícia.</a:t>
            </a:r>
          </a:p>
          <a:p>
            <a:endParaRPr lang="pt-BR" dirty="0"/>
          </a:p>
          <a:p>
            <a:r>
              <a:rPr lang="pt-BR" dirty="0"/>
              <a:t>Crie </a:t>
            </a:r>
            <a:r>
              <a:rPr lang="pt-BR" b="1" dirty="0"/>
              <a:t>ferramentas de transparência </a:t>
            </a:r>
            <a:r>
              <a:rPr lang="pt-BR" dirty="0"/>
              <a:t>que ofereçam à sociedade informações relevantes para o exercício da cidadania mas que são repetidamente sonegadas da população.</a:t>
            </a:r>
          </a:p>
          <a:p>
            <a:endParaRPr lang="pt-BR" dirty="0"/>
          </a:p>
          <a:p>
            <a:r>
              <a:rPr lang="pt-BR" dirty="0"/>
              <a:t>Experimente </a:t>
            </a:r>
            <a:r>
              <a:rPr lang="pt-BR" b="1" dirty="0"/>
              <a:t>confirmar as informações da notícia </a:t>
            </a:r>
            <a:r>
              <a:rPr lang="pt-BR" dirty="0"/>
              <a:t>que embasa a sua investigação. Refaça a pesquisa do jornalista com as fontes primárias. Isso vai fortalecer o peso do seu relatório ou parecer ao conselheiro, ministro ou juiz.</a:t>
            </a:r>
          </a:p>
        </p:txBody>
      </p:sp>
    </p:spTree>
    <p:extLst>
      <p:ext uri="{BB962C8B-B14F-4D97-AF65-F5344CB8AC3E}">
        <p14:creationId xmlns:p14="http://schemas.microsoft.com/office/powerpoint/2010/main" val="54877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>
            <a:off x="387900" y="404664"/>
            <a:ext cx="8368200" cy="686100"/>
          </a:xfrm>
          <a:prstGeom prst="rect">
            <a:avLst/>
          </a:prstGeom>
        </p:spPr>
        <p:txBody>
          <a:bodyPr spcFirstLastPara="1" vert="horz" wrap="square" lIns="91425" tIns="91425" rIns="91425" bIns="91425" anchor="b" anchorCtr="0"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IDEIA DE FERRAMENTA DE TRANSPARÊNCIA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87900" y="1628800"/>
            <a:ext cx="8368200" cy="3797174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rmAutofit/>
          </a:bodyPr>
          <a:lstStyle/>
          <a:p>
            <a:r>
              <a:rPr lang="pt-BR" dirty="0"/>
              <a:t>Ferramenta de transparência para remunerações no Judiciário local, interligada com outros tribunais de contas, capaz de responder às perguntas que, hoje, o CNJ e os tribunais ainda não respondem. </a:t>
            </a:r>
            <a:r>
              <a:rPr lang="pt-BR" sz="2300" dirty="0">
                <a:hlinkClick r:id="rId3"/>
              </a:rPr>
              <a:t>https://www.cnj.jus.br/transparencia-cnj/remuneracao-dos-magistrados/</a:t>
            </a:r>
            <a:r>
              <a:rPr lang="pt-BR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83C38D-6018-3034-D5EB-32D007820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767" y="2636912"/>
            <a:ext cx="7668344" cy="4075012"/>
          </a:xfrm>
          <a:prstGeom prst="rect">
            <a:avLst/>
          </a:prstGeom>
        </p:spPr>
      </p:pic>
      <p:sp>
        <p:nvSpPr>
          <p:cNvPr id="4" name="Elipse 16">
            <a:extLst>
              <a:ext uri="{FF2B5EF4-FFF2-40B4-BE49-F238E27FC236}">
                <a16:creationId xmlns:a16="http://schemas.microsoft.com/office/drawing/2014/main" id="{02CC7879-40B7-08F5-4B04-30C6F24E4E1A}"/>
              </a:ext>
            </a:extLst>
          </p:cNvPr>
          <p:cNvSpPr/>
          <p:nvPr/>
        </p:nvSpPr>
        <p:spPr>
          <a:xfrm>
            <a:off x="6732240" y="3275359"/>
            <a:ext cx="1584176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CCC35-5C2B-CCA4-1989-185498F6E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692" y="1090764"/>
            <a:ext cx="3790861" cy="5767236"/>
          </a:xfrm>
          <a:prstGeom prst="rect">
            <a:avLst/>
          </a:prstGeom>
        </p:spPr>
      </p:pic>
      <p:sp>
        <p:nvSpPr>
          <p:cNvPr id="11" name="Elipse 16">
            <a:extLst>
              <a:ext uri="{FF2B5EF4-FFF2-40B4-BE49-F238E27FC236}">
                <a16:creationId xmlns:a16="http://schemas.microsoft.com/office/drawing/2014/main" id="{69EB2930-B841-86ED-2B5A-75FA1B2D4D59}"/>
              </a:ext>
            </a:extLst>
          </p:cNvPr>
          <p:cNvSpPr/>
          <p:nvPr/>
        </p:nvSpPr>
        <p:spPr>
          <a:xfrm>
            <a:off x="683568" y="5995261"/>
            <a:ext cx="1584176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2B9941-3C1F-15AC-A625-EFB40AF0F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727" y="2025400"/>
            <a:ext cx="6849535" cy="4686524"/>
          </a:xfrm>
          <a:prstGeom prst="rect">
            <a:avLst/>
          </a:prstGeom>
        </p:spPr>
      </p:pic>
      <p:sp>
        <p:nvSpPr>
          <p:cNvPr id="9" name="Elipse 16">
            <a:extLst>
              <a:ext uri="{FF2B5EF4-FFF2-40B4-BE49-F238E27FC236}">
                <a16:creationId xmlns:a16="http://schemas.microsoft.com/office/drawing/2014/main" id="{46069E14-BEEF-8F5A-A7F8-FB9620E0B2A5}"/>
              </a:ext>
            </a:extLst>
          </p:cNvPr>
          <p:cNvSpPr/>
          <p:nvPr/>
        </p:nvSpPr>
        <p:spPr>
          <a:xfrm>
            <a:off x="4981352" y="5785458"/>
            <a:ext cx="1584176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16">
            <a:extLst>
              <a:ext uri="{FF2B5EF4-FFF2-40B4-BE49-F238E27FC236}">
                <a16:creationId xmlns:a16="http://schemas.microsoft.com/office/drawing/2014/main" id="{7172AE40-08C3-88CB-7064-E93EB7E5FCF2}"/>
              </a:ext>
            </a:extLst>
          </p:cNvPr>
          <p:cNvSpPr/>
          <p:nvPr/>
        </p:nvSpPr>
        <p:spPr>
          <a:xfrm>
            <a:off x="1907704" y="3645024"/>
            <a:ext cx="1584176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32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19" y="764704"/>
            <a:ext cx="8773245" cy="1584176"/>
          </a:xfrm>
        </p:spPr>
        <p:txBody>
          <a:bodyPr>
            <a:noAutofit/>
          </a:bodyPr>
          <a:lstStyle/>
          <a:p>
            <a:pPr algn="l"/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Que outros </a:t>
            </a:r>
            <a:r>
              <a:rPr lang="en-US" sz="3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resultados</a:t>
            </a: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b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en-US" sz="3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podem</a:t>
            </a: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ser </a:t>
            </a:r>
            <a:r>
              <a:rPr lang="en-US" sz="3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alcançados</a:t>
            </a: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? </a:t>
            </a:r>
            <a:br>
              <a:rPr lang="en-US" sz="3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en-US" sz="3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VAMOS CONVERSANDO...</a:t>
            </a:r>
            <a:endParaRPr lang="pt-BR" sz="3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4581128"/>
            <a:ext cx="2349078" cy="539773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/>
              <a:t>Eduardo Militão</a:t>
            </a: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4283968" y="4581128"/>
            <a:ext cx="3168352" cy="100811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pt-BR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4D1A30-19D2-43F1-B13C-3B9F2A24700A}"/>
              </a:ext>
            </a:extLst>
          </p:cNvPr>
          <p:cNvSpPr txBox="1"/>
          <p:nvPr/>
        </p:nvSpPr>
        <p:spPr>
          <a:xfrm>
            <a:off x="323528" y="4900518"/>
            <a:ext cx="3888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Email: </a:t>
            </a:r>
            <a:r>
              <a:rPr lang="en-US" sz="1800" b="1" dirty="0"/>
              <a:t>emilitao@uolinc.com</a:t>
            </a:r>
            <a:endParaRPr lang="pt-BR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54B793-69D8-CD20-8804-90B169747FB6}"/>
              </a:ext>
            </a:extLst>
          </p:cNvPr>
          <p:cNvSpPr txBox="1"/>
          <p:nvPr/>
        </p:nvSpPr>
        <p:spPr>
          <a:xfrm>
            <a:off x="5728392" y="1678127"/>
            <a:ext cx="316408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 err="1"/>
              <a:t>cópia</a:t>
            </a:r>
            <a:r>
              <a:rPr lang="en-US" sz="1400" dirty="0"/>
              <a:t> </a:t>
            </a:r>
            <a:r>
              <a:rPr lang="en-US" sz="1400" dirty="0" err="1"/>
              <a:t>desta</a:t>
            </a:r>
            <a:r>
              <a:rPr lang="en-US" sz="1400" dirty="0"/>
              <a:t> </a:t>
            </a:r>
            <a:r>
              <a:rPr lang="en-US" sz="1400" dirty="0" err="1"/>
              <a:t>apresentação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</a:t>
            </a:r>
          </a:p>
          <a:p>
            <a:pPr algn="r"/>
            <a:endParaRPr lang="en-US" dirty="0"/>
          </a:p>
          <a:p>
            <a:pPr algn="r"/>
            <a:r>
              <a:rPr lang="en-US" sz="2000" b="1" dirty="0"/>
              <a:t>bit.ly/</a:t>
            </a:r>
            <a:r>
              <a:rPr lang="en-US" sz="2000" b="1" dirty="0">
                <a:solidFill>
                  <a:schemeClr val="bg1"/>
                </a:solidFill>
              </a:rPr>
              <a:t>vitoria</a:t>
            </a:r>
            <a:r>
              <a:rPr lang="en-US" sz="2000" b="1" dirty="0"/>
              <a:t>05</a:t>
            </a:r>
            <a:r>
              <a:rPr lang="en-US" sz="2000" b="1" dirty="0">
                <a:solidFill>
                  <a:schemeClr val="bg1"/>
                </a:solidFill>
              </a:rPr>
              <a:t>jul</a:t>
            </a:r>
            <a:r>
              <a:rPr lang="en-US" sz="2000" b="1" dirty="0"/>
              <a:t>2024</a:t>
            </a:r>
            <a:endParaRPr lang="pt-BR" sz="2000" b="1" dirty="0"/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9900C5E-0C10-7DDA-4F3C-BB376F901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96" y="2570679"/>
            <a:ext cx="2436541" cy="2436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F2B95E-D238-B60B-2954-162EA0299889}"/>
              </a:ext>
            </a:extLst>
          </p:cNvPr>
          <p:cNvSpPr txBox="1"/>
          <p:nvPr/>
        </p:nvSpPr>
        <p:spPr>
          <a:xfrm>
            <a:off x="323528" y="2935976"/>
            <a:ext cx="504056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Muito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en-US" sz="3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obrigado</a:t>
            </a:r>
            <a:r>
              <a:rPr lang="en-US" sz="3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. </a:t>
            </a:r>
            <a:endParaRPr lang="pt-BR" sz="3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16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992C9C8E-3DFA-4822-9AAF-2AC4E9E86AFC}"/>
              </a:ext>
            </a:extLst>
          </p:cNvPr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Por que </a:t>
            </a:r>
            <a:r>
              <a:rPr lang="en-US" b="1" dirty="0" err="1">
                <a:solidFill>
                  <a:schemeClr val="bg1"/>
                </a:solidFill>
              </a:rPr>
              <a:t>transformAr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em</a:t>
            </a:r>
            <a:r>
              <a:rPr lang="en-US" b="1" dirty="0">
                <a:solidFill>
                  <a:schemeClr val="bg1"/>
                </a:solidFill>
              </a:rPr>
              <a:t> “</a:t>
            </a:r>
            <a:r>
              <a:rPr lang="en-US" b="1" dirty="0" err="1">
                <a:solidFill>
                  <a:schemeClr val="bg1"/>
                </a:solidFill>
              </a:rPr>
              <a:t>notícia</a:t>
            </a:r>
            <a:r>
              <a:rPr lang="en-US" b="1" dirty="0">
                <a:solidFill>
                  <a:schemeClr val="bg1"/>
                </a:solidFill>
              </a:rPr>
              <a:t>” ?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4CB2E9A3-1571-4672-9489-6299AE6E9474}"/>
              </a:ext>
            </a:extLst>
          </p:cNvPr>
          <p:cNvSpPr txBox="1">
            <a:spLocks/>
          </p:cNvSpPr>
          <p:nvPr/>
        </p:nvSpPr>
        <p:spPr>
          <a:xfrm>
            <a:off x="304800" y="1196752"/>
            <a:ext cx="8686800" cy="1325133"/>
          </a:xfrm>
          <a:prstGeom prst="rect">
            <a:avLst/>
          </a:prstGeom>
        </p:spPr>
        <p:txBody>
          <a:bodyPr vert="horz" anchor="t">
            <a:normAutofit fontScale="85000" lnSpcReduction="2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As </a:t>
            </a:r>
            <a:r>
              <a:rPr lang="en-US" dirty="0" err="1">
                <a:solidFill>
                  <a:schemeClr val="bg1"/>
                </a:solidFill>
              </a:rPr>
              <a:t>pessoas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sociedade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geral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possuem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u="sng" dirty="0">
                <a:solidFill>
                  <a:schemeClr val="bg1"/>
                </a:solidFill>
              </a:rPr>
              <a:t>O DIREITO DE SABER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o que </a:t>
            </a:r>
            <a:r>
              <a:rPr lang="en-US" dirty="0" err="1">
                <a:solidFill>
                  <a:schemeClr val="bg1"/>
                </a:solidFill>
              </a:rPr>
              <a:t>lhes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afeta</a:t>
            </a:r>
            <a:r>
              <a:rPr lang="en-US" dirty="0">
                <a:solidFill>
                  <a:schemeClr val="bg1"/>
                </a:solidFill>
              </a:rPr>
              <a:t>. É a </a:t>
            </a:r>
            <a:r>
              <a:rPr lang="en-US" dirty="0" err="1">
                <a:solidFill>
                  <a:schemeClr val="bg1"/>
                </a:solidFill>
              </a:rPr>
              <a:t>informação</a:t>
            </a:r>
            <a:r>
              <a:rPr lang="en-US" dirty="0">
                <a:solidFill>
                  <a:schemeClr val="bg1"/>
                </a:solidFill>
              </a:rPr>
              <a:t> de interesse </a:t>
            </a:r>
            <a:r>
              <a:rPr lang="en-US" dirty="0" err="1">
                <a:solidFill>
                  <a:schemeClr val="bg1"/>
                </a:solidFill>
              </a:rPr>
              <a:t>público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Com </a:t>
            </a:r>
            <a:r>
              <a:rPr lang="en-US" dirty="0" err="1">
                <a:solidFill>
                  <a:schemeClr val="bg1"/>
                </a:solidFill>
              </a:rPr>
              <a:t>ela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mãos</a:t>
            </a:r>
            <a:r>
              <a:rPr lang="en-US" dirty="0">
                <a:solidFill>
                  <a:schemeClr val="bg1"/>
                </a:solidFill>
              </a:rPr>
              <a:t>, as </a:t>
            </a:r>
            <a:r>
              <a:rPr lang="en-US" dirty="0" err="1">
                <a:solidFill>
                  <a:schemeClr val="bg1"/>
                </a:solidFill>
              </a:rPr>
              <a:t>pessoas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estão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aptas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tomarem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as </a:t>
            </a:r>
            <a:r>
              <a:rPr lang="en-US" dirty="0" err="1">
                <a:solidFill>
                  <a:schemeClr val="bg1"/>
                </a:solidFill>
              </a:rPr>
              <a:t>melhores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decisões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u="sng" dirty="0">
                <a:solidFill>
                  <a:schemeClr val="bg1"/>
                </a:solidFill>
              </a:rPr>
              <a:t>as </a:t>
            </a:r>
            <a:r>
              <a:rPr lang="en-US" b="1" u="sng" dirty="0" err="1">
                <a:solidFill>
                  <a:schemeClr val="bg1"/>
                </a:solidFill>
              </a:rPr>
              <a:t>suas</a:t>
            </a:r>
            <a:r>
              <a:rPr lang="en-US" b="1" u="sng" dirty="0">
                <a:solidFill>
                  <a:schemeClr val="bg1"/>
                </a:solidFill>
              </a:rPr>
              <a:t> </a:t>
            </a:r>
            <a:r>
              <a:rPr lang="en-US" b="1" u="sng" dirty="0" err="1">
                <a:solidFill>
                  <a:schemeClr val="bg1"/>
                </a:solidFill>
              </a:rPr>
              <a:t>próprias</a:t>
            </a:r>
            <a:r>
              <a:rPr lang="en-US" b="1" u="sng" dirty="0">
                <a:solidFill>
                  <a:schemeClr val="bg1"/>
                </a:solidFill>
              </a:rPr>
              <a:t> </a:t>
            </a:r>
            <a:r>
              <a:rPr lang="en-US" b="1" u="sng" dirty="0" err="1">
                <a:solidFill>
                  <a:schemeClr val="bg1"/>
                </a:solidFill>
              </a:rPr>
              <a:t>decisões</a:t>
            </a:r>
            <a:r>
              <a:rPr lang="en-US" b="1" u="sng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Picture 1" descr="A picture containing person, outdoor, child, little&#10;&#10;Description automatically generated">
            <a:extLst>
              <a:ext uri="{FF2B5EF4-FFF2-40B4-BE49-F238E27FC236}">
                <a16:creationId xmlns:a16="http://schemas.microsoft.com/office/drawing/2014/main" id="{BC95ECB6-A898-9AD6-FDC1-CA036D393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645024"/>
            <a:ext cx="5543364" cy="3019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BB3897-8957-B480-4C9F-322308CB3081}"/>
              </a:ext>
            </a:extLst>
          </p:cNvPr>
          <p:cNvSpPr txBox="1"/>
          <p:nvPr/>
        </p:nvSpPr>
        <p:spPr>
          <a:xfrm>
            <a:off x="304800" y="4336114"/>
            <a:ext cx="4901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>
              <a:spcBef>
                <a:spcPts val="0"/>
              </a:spcBef>
            </a:pPr>
            <a:r>
              <a:rPr lang="en-US" b="1" dirty="0" err="1">
                <a:solidFill>
                  <a:schemeClr val="bg1"/>
                </a:solidFill>
              </a:rPr>
              <a:t>Problema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eu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tenho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condições</a:t>
            </a:r>
            <a:r>
              <a:rPr lang="en-US" dirty="0">
                <a:solidFill>
                  <a:schemeClr val="bg1"/>
                </a:solidFill>
              </a:rPr>
              <a:t> de </a:t>
            </a:r>
          </a:p>
          <a:p>
            <a:pPr indent="-457200">
              <a:spcBef>
                <a:spcPts val="0"/>
              </a:spcBef>
            </a:pPr>
            <a:r>
              <a:rPr lang="en-US" dirty="0" err="1">
                <a:solidFill>
                  <a:schemeClr val="bg1"/>
                </a:solidFill>
              </a:rPr>
              <a:t>fazer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isso</a:t>
            </a:r>
            <a:r>
              <a:rPr lang="en-US" dirty="0">
                <a:solidFill>
                  <a:schemeClr val="bg1"/>
                </a:solidFill>
              </a:rPr>
              <a:t>? </a:t>
            </a:r>
          </a:p>
          <a:p>
            <a:pPr indent="-457200">
              <a:spcBef>
                <a:spcPts val="0"/>
              </a:spcBef>
            </a:pPr>
            <a:r>
              <a:rPr lang="en-US" dirty="0" err="1">
                <a:solidFill>
                  <a:schemeClr val="bg1"/>
                </a:solidFill>
              </a:rPr>
              <a:t>Solução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  <a:p>
            <a:pPr indent="-457200">
              <a:spcBef>
                <a:spcPts val="0"/>
              </a:spcBef>
            </a:pPr>
            <a:r>
              <a:rPr lang="en-US" b="1" u="sng" dirty="0">
                <a:solidFill>
                  <a:schemeClr val="bg1"/>
                </a:solidFill>
              </a:rPr>
              <a:t>o simples é sempre </a:t>
            </a:r>
            <a:r>
              <a:rPr lang="en-US" b="1" u="sng" dirty="0" err="1">
                <a:solidFill>
                  <a:schemeClr val="bg1"/>
                </a:solidFill>
              </a:rPr>
              <a:t>melhor</a:t>
            </a:r>
            <a:r>
              <a:rPr lang="en-US" b="1" u="sng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196D6-45B0-FF16-3E9D-3D56D3FD9B10}"/>
              </a:ext>
            </a:extLst>
          </p:cNvPr>
          <p:cNvSpPr txBox="1"/>
          <p:nvPr/>
        </p:nvSpPr>
        <p:spPr>
          <a:xfrm>
            <a:off x="304800" y="2828835"/>
            <a:ext cx="59233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err="1">
                <a:solidFill>
                  <a:schemeClr val="tx1"/>
                </a:solidFill>
              </a:rPr>
              <a:t>Viabilizar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chegada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eficiente</a:t>
            </a:r>
            <a:r>
              <a:rPr lang="en-US" dirty="0">
                <a:solidFill>
                  <a:schemeClr val="tx1"/>
                </a:solidFill>
              </a:rPr>
              <a:t> dessas “</a:t>
            </a:r>
            <a:r>
              <a:rPr lang="en-US" dirty="0" err="1">
                <a:solidFill>
                  <a:schemeClr val="tx1"/>
                </a:solidFill>
              </a:rPr>
              <a:t>notícias</a:t>
            </a:r>
            <a:r>
              <a:rPr lang="en-US" dirty="0">
                <a:solidFill>
                  <a:schemeClr val="tx1"/>
                </a:solidFill>
              </a:rPr>
              <a:t>”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para a </a:t>
            </a:r>
            <a:r>
              <a:rPr lang="en-US" dirty="0" err="1">
                <a:solidFill>
                  <a:schemeClr val="tx1"/>
                </a:solidFill>
              </a:rPr>
              <a:t>sociedade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melhor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informada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é </a:t>
            </a:r>
            <a:r>
              <a:rPr lang="en-US" dirty="0" err="1">
                <a:solidFill>
                  <a:schemeClr val="tx1"/>
                </a:solidFill>
              </a:rPr>
              <a:t>fortalecer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democracia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dirty="0" err="1">
                <a:solidFill>
                  <a:schemeClr val="tx1"/>
                </a:solidFill>
              </a:rPr>
              <a:t>por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meio</a:t>
            </a:r>
            <a:r>
              <a:rPr lang="en-US" dirty="0">
                <a:solidFill>
                  <a:schemeClr val="tx1"/>
                </a:solidFill>
              </a:rPr>
              <a:t> da </a:t>
            </a:r>
            <a:r>
              <a:rPr lang="en-US" dirty="0" err="1">
                <a:solidFill>
                  <a:schemeClr val="tx1"/>
                </a:solidFill>
              </a:rPr>
              <a:t>comunicação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pública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269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Como </a:t>
            </a:r>
            <a:r>
              <a:rPr lang="en-US" dirty="0" err="1"/>
              <a:t>posso</a:t>
            </a:r>
            <a:r>
              <a:rPr lang="en-US" dirty="0"/>
              <a:t> </a:t>
            </a:r>
            <a:r>
              <a:rPr lang="en-US" dirty="0" err="1"/>
              <a:t>aplicar</a:t>
            </a:r>
            <a:r>
              <a:rPr lang="en-US" dirty="0"/>
              <a:t> </a:t>
            </a:r>
            <a:r>
              <a:rPr lang="en-US" dirty="0" err="1"/>
              <a:t>isso</a:t>
            </a:r>
            <a:r>
              <a:rPr lang="en-US" dirty="0"/>
              <a:t>?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C5223D-C0A7-8CD4-F69B-C38CB5FE0A46}"/>
              </a:ext>
            </a:extLst>
          </p:cNvPr>
          <p:cNvSpPr txBox="1">
            <a:spLocks/>
          </p:cNvSpPr>
          <p:nvPr/>
        </p:nvSpPr>
        <p:spPr>
          <a:xfrm>
            <a:off x="35496" y="2360356"/>
            <a:ext cx="8686800" cy="3744416"/>
          </a:xfrm>
          <a:prstGeom prst="rect">
            <a:avLst/>
          </a:prstGeom>
        </p:spPr>
        <p:txBody>
          <a:bodyPr vert="horz" anchor="t">
            <a:normAutofit fontScale="85000" lnSpcReduction="2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Fazer um release </a:t>
            </a:r>
            <a:r>
              <a:rPr lang="en-US" dirty="0" err="1">
                <a:solidFill>
                  <a:schemeClr val="bg1"/>
                </a:solidFill>
              </a:rPr>
              <a:t>melhor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mais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aprofundado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mais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didático</a:t>
            </a:r>
            <a:r>
              <a:rPr lang="en-US" dirty="0">
                <a:solidFill>
                  <a:schemeClr val="bg1"/>
                </a:solidFill>
              </a:rPr>
              <a:t> tanto para o </a:t>
            </a:r>
            <a:r>
              <a:rPr lang="en-US" dirty="0" err="1">
                <a:solidFill>
                  <a:schemeClr val="bg1"/>
                </a:solidFill>
              </a:rPr>
              <a:t>jornalista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especializado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quanto</a:t>
            </a:r>
            <a:r>
              <a:rPr lang="en-US" dirty="0">
                <a:solidFill>
                  <a:schemeClr val="bg1"/>
                </a:solidFill>
              </a:rPr>
              <a:t> para a </a:t>
            </a:r>
            <a:r>
              <a:rPr lang="en-US" dirty="0" err="1">
                <a:solidFill>
                  <a:schemeClr val="bg1"/>
                </a:solidFill>
              </a:rPr>
              <a:t>sociedade</a:t>
            </a:r>
            <a:r>
              <a:rPr lang="en-US" dirty="0">
                <a:solidFill>
                  <a:schemeClr val="bg1"/>
                </a:solidFill>
              </a:rPr>
              <a:t> (sites e redes </a:t>
            </a:r>
            <a:r>
              <a:rPr lang="en-US" dirty="0" err="1">
                <a:solidFill>
                  <a:schemeClr val="bg1"/>
                </a:solidFill>
              </a:rPr>
              <a:t>sociais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órgãos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são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primária</a:t>
            </a:r>
            <a:r>
              <a:rPr lang="en-US" dirty="0">
                <a:solidFill>
                  <a:schemeClr val="bg1"/>
                </a:solidFill>
              </a:rPr>
              <a:t>).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Fazer um material </a:t>
            </a:r>
            <a:r>
              <a:rPr lang="en-US" dirty="0" err="1">
                <a:solidFill>
                  <a:schemeClr val="bg1"/>
                </a:solidFill>
              </a:rPr>
              <a:t>exclusivo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apresentar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primeiro</a:t>
            </a:r>
            <a:r>
              <a:rPr lang="en-US" dirty="0">
                <a:solidFill>
                  <a:schemeClr val="bg1"/>
                </a:solidFill>
              </a:rPr>
              <a:t> a um </a:t>
            </a:r>
            <a:r>
              <a:rPr lang="en-US" dirty="0" err="1">
                <a:solidFill>
                  <a:schemeClr val="bg1"/>
                </a:solidFill>
              </a:rPr>
              <a:t>único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jornalista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capacitado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confiável</a:t>
            </a:r>
            <a:r>
              <a:rPr lang="en-US" dirty="0">
                <a:solidFill>
                  <a:schemeClr val="bg1"/>
                </a:solidFill>
              </a:rPr>
              <a:t> para </a:t>
            </a:r>
            <a:r>
              <a:rPr lang="en-US" dirty="0" err="1">
                <a:solidFill>
                  <a:schemeClr val="bg1"/>
                </a:solidFill>
              </a:rPr>
              <a:t>garantir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impacto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eficiência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Depois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fazer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divulgação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massa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Auxiliar </a:t>
            </a:r>
            <a:r>
              <a:rPr lang="en-US" dirty="0" err="1">
                <a:solidFill>
                  <a:schemeClr val="bg1"/>
                </a:solidFill>
              </a:rPr>
              <a:t>órgãos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atividade-fim</a:t>
            </a:r>
            <a:r>
              <a:rPr lang="en-US" dirty="0">
                <a:solidFill>
                  <a:schemeClr val="bg1"/>
                </a:solidFill>
              </a:rPr>
              <a:t> com </a:t>
            </a:r>
            <a:r>
              <a:rPr lang="en-US" dirty="0" err="1">
                <a:solidFill>
                  <a:schemeClr val="bg1"/>
                </a:solidFill>
              </a:rPr>
              <a:t>pesquisas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prévias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informações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inteligência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Desenvolver</a:t>
            </a:r>
            <a:r>
              <a:rPr lang="en-US" dirty="0">
                <a:solidFill>
                  <a:schemeClr val="bg1"/>
                </a:solidFill>
              </a:rPr>
              <a:t> as </a:t>
            </a:r>
            <a:r>
              <a:rPr lang="en-US" dirty="0" err="1">
                <a:solidFill>
                  <a:schemeClr val="bg1"/>
                </a:solidFill>
              </a:rPr>
              <a:t>próprias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auditorias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investigações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pareceres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relatórios</a:t>
            </a:r>
            <a:r>
              <a:rPr lang="en-US" dirty="0">
                <a:solidFill>
                  <a:schemeClr val="bg1"/>
                </a:solidFill>
              </a:rPr>
              <a:t> com </a:t>
            </a:r>
            <a:r>
              <a:rPr lang="en-US" dirty="0" err="1">
                <a:solidFill>
                  <a:schemeClr val="bg1"/>
                </a:solidFill>
              </a:rPr>
              <a:t>mais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profundidae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uso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fontes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primárias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interpretadas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II– </a:t>
            </a:r>
            <a:r>
              <a:rPr lang="en-US" dirty="0" err="1"/>
              <a:t>Possibilidades</a:t>
            </a:r>
            <a:r>
              <a:rPr lang="en-US" dirty="0"/>
              <a:t> de </a:t>
            </a:r>
            <a:r>
              <a:rPr lang="en-US" dirty="0" err="1"/>
              <a:t>transformação</a:t>
            </a:r>
            <a:r>
              <a:rPr lang="en-US" dirty="0"/>
              <a:t> de dados</a:t>
            </a:r>
            <a:endParaRPr lang="pt-B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11E99-29E2-D5E7-4C91-F6BC75BCE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36873"/>
            <a:ext cx="7494984" cy="3599316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Antes de falar em dados.... Mantenha seus canais de percepção pessoal abertos: conversas informais e despretensiosas. </a:t>
            </a:r>
          </a:p>
          <a:p>
            <a:r>
              <a:rPr lang="pt-BR" dirty="0">
                <a:solidFill>
                  <a:schemeClr val="bg1"/>
                </a:solidFill>
              </a:rPr>
              <a:t>Motivação? Além das notícias já publicadas, há os próprios dados captados em bancos de dados abertos de forma “cirúrgica” e ampla.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III- Lista de ferramentas</a:t>
            </a:r>
            <a:endParaRPr lang="pt-B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2E0F1-2E74-4595-96C5-1F8AD4E11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536" y="2336873"/>
            <a:ext cx="4252664" cy="3599316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Estruturado x não-estruturado </a:t>
            </a:r>
            <a:r>
              <a:rPr lang="pt-BR" dirty="0">
                <a:hlinkClick r:id="rId2"/>
              </a:rPr>
              <a:t>https://dados.gov.br</a:t>
            </a:r>
            <a:r>
              <a:rPr lang="pt-BR" dirty="0"/>
              <a:t> </a:t>
            </a:r>
          </a:p>
          <a:p>
            <a:endParaRPr lang="pt-BR" dirty="0"/>
          </a:p>
          <a:p>
            <a:r>
              <a:rPr lang="pt-BR" dirty="0"/>
              <a:t>4 modos de usar: </a:t>
            </a:r>
            <a:br>
              <a:rPr lang="pt-BR" dirty="0"/>
            </a:br>
            <a:r>
              <a:rPr lang="pt-BR" dirty="0"/>
              <a:t>“na unha”, </a:t>
            </a:r>
            <a:br>
              <a:rPr lang="pt-BR" dirty="0"/>
            </a:br>
            <a:r>
              <a:rPr lang="pt-BR" dirty="0"/>
              <a:t>com planilhas, </a:t>
            </a:r>
            <a:br>
              <a:rPr lang="pt-BR" dirty="0"/>
            </a:br>
            <a:r>
              <a:rPr lang="pt-BR" dirty="0"/>
              <a:t>com programação ou </a:t>
            </a:r>
            <a:br>
              <a:rPr lang="pt-BR" dirty="0"/>
            </a:br>
            <a:r>
              <a:rPr lang="pt-BR" dirty="0"/>
              <a:t>com inteligência artificial</a:t>
            </a:r>
          </a:p>
          <a:p>
            <a:endParaRPr lang="pt-BR" dirty="0"/>
          </a:p>
          <a:p>
            <a:r>
              <a:rPr lang="pt-BR" dirty="0"/>
              <a:t>Primeiro, o simples.</a:t>
            </a:r>
          </a:p>
          <a:p>
            <a:endParaRPr lang="pt-BR" dirty="0"/>
          </a:p>
          <a:p>
            <a:r>
              <a:rPr lang="pt-BR" dirty="0"/>
              <a:t>Pega água, respira e vamos lá. Café ajuda...</a:t>
            </a:r>
          </a:p>
        </p:txBody>
      </p:sp>
      <p:pic>
        <p:nvPicPr>
          <p:cNvPr id="11" name="Picture 10" descr="A large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1956F6E7-B147-47E6-AF87-6B15B9030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0" r="25896"/>
          <a:stretch/>
        </p:blipFill>
        <p:spPr>
          <a:xfrm>
            <a:off x="4648200" y="1600200"/>
            <a:ext cx="43434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100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777874"/>
            <a:ext cx="7003504" cy="92293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Percepção</a:t>
            </a:r>
            <a:r>
              <a:rPr lang="en-US" dirty="0"/>
              <a:t> – </a:t>
            </a:r>
            <a:br>
              <a:rPr lang="en-US" dirty="0"/>
            </a:br>
            <a:r>
              <a:rPr lang="en-US" dirty="0" err="1"/>
              <a:t>Pesquisa</a:t>
            </a:r>
            <a:r>
              <a:rPr lang="en-US" dirty="0"/>
              <a:t> </a:t>
            </a:r>
            <a:r>
              <a:rPr lang="en-US" dirty="0" err="1"/>
              <a:t>inteligente</a:t>
            </a:r>
            <a:r>
              <a:rPr lang="en-US" dirty="0"/>
              <a:t> no google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4800" y="2204864"/>
            <a:ext cx="8686800" cy="3875261"/>
          </a:xfrm>
        </p:spPr>
        <p:txBody>
          <a:bodyPr>
            <a:normAutofit/>
          </a:bodyPr>
          <a:lstStyle/>
          <a:p>
            <a:r>
              <a:rPr lang="en-US" dirty="0" err="1"/>
              <a:t>Palavras</a:t>
            </a:r>
            <a:r>
              <a:rPr lang="en-US" dirty="0"/>
              <a:t> </a:t>
            </a:r>
            <a:r>
              <a:rPr lang="en-US" dirty="0" err="1"/>
              <a:t>específicas</a:t>
            </a:r>
            <a:r>
              <a:rPr lang="en-US" dirty="0"/>
              <a:t> entre “</a:t>
            </a:r>
            <a:r>
              <a:rPr lang="en-US" dirty="0" err="1"/>
              <a:t>aspas</a:t>
            </a:r>
            <a:r>
              <a:rPr lang="en-US" dirty="0"/>
              <a:t>”</a:t>
            </a:r>
          </a:p>
          <a:p>
            <a:r>
              <a:rPr lang="en-US" dirty="0" err="1"/>
              <a:t>Pesquisa</a:t>
            </a:r>
            <a:r>
              <a:rPr lang="en-US" dirty="0"/>
              <a:t> </a:t>
            </a:r>
            <a:r>
              <a:rPr lang="en-US" dirty="0" err="1"/>
              <a:t>interna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de </a:t>
            </a:r>
            <a:r>
              <a:rPr lang="en-US" dirty="0" err="1"/>
              <a:t>páginas</a:t>
            </a:r>
            <a:r>
              <a:rPr lang="en-US" dirty="0"/>
              <a:t>:</a:t>
            </a:r>
          </a:p>
          <a:p>
            <a:r>
              <a:rPr lang="en-US" i="1" dirty="0">
                <a:solidFill>
                  <a:schemeClr val="bg1"/>
                </a:solidFill>
              </a:rPr>
              <a:t>“</a:t>
            </a:r>
            <a:r>
              <a:rPr lang="en-US" i="1" dirty="0" err="1">
                <a:solidFill>
                  <a:schemeClr val="bg1"/>
                </a:solidFill>
              </a:rPr>
              <a:t>carlos</a:t>
            </a:r>
            <a:r>
              <a:rPr lang="en-US" i="1" dirty="0">
                <a:solidFill>
                  <a:schemeClr val="bg1"/>
                </a:solidFill>
              </a:rPr>
              <a:t> slim” agenda </a:t>
            </a:r>
            <a:r>
              <a:rPr lang="en-US" b="1" i="1" dirty="0" err="1">
                <a:solidFill>
                  <a:schemeClr val="bg1"/>
                </a:solidFill>
              </a:rPr>
              <a:t>site:</a:t>
            </a:r>
            <a:r>
              <a:rPr lang="en-US" i="1" dirty="0" err="1">
                <a:solidFill>
                  <a:schemeClr val="bg1"/>
                </a:solidFill>
              </a:rPr>
              <a:t>http</a:t>
            </a:r>
            <a:r>
              <a:rPr lang="en-US" i="1" dirty="0">
                <a:solidFill>
                  <a:schemeClr val="bg1"/>
                </a:solidFill>
              </a:rPr>
              <a:t>://www. gov.br/</a:t>
            </a:r>
            <a:r>
              <a:rPr lang="en-US" i="1" dirty="0" err="1">
                <a:solidFill>
                  <a:schemeClr val="bg1"/>
                </a:solidFill>
              </a:rPr>
              <a:t>planalto</a:t>
            </a:r>
            <a:endParaRPr lang="en-US" i="1" dirty="0">
              <a:solidFill>
                <a:schemeClr val="bg1"/>
              </a:solidFill>
            </a:endParaRPr>
          </a:p>
          <a:p>
            <a:r>
              <a:rPr lang="en-US" dirty="0" err="1"/>
              <a:t>Sinal</a:t>
            </a:r>
            <a:r>
              <a:rPr lang="en-US" dirty="0"/>
              <a:t> de </a:t>
            </a:r>
            <a:r>
              <a:rPr lang="en-US" dirty="0" err="1"/>
              <a:t>menos</a:t>
            </a:r>
            <a:r>
              <a:rPr lang="en-US" dirty="0"/>
              <a:t>: </a:t>
            </a:r>
            <a:r>
              <a:rPr lang="en-US" i="1" dirty="0" err="1">
                <a:solidFill>
                  <a:schemeClr val="bg1"/>
                </a:solidFill>
              </a:rPr>
              <a:t>mandioca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b="1" i="1" dirty="0">
                <a:solidFill>
                  <a:schemeClr val="bg1"/>
                </a:solidFill>
              </a:rPr>
              <a:t>-</a:t>
            </a:r>
            <a:r>
              <a:rPr lang="en-US" i="1" dirty="0" err="1">
                <a:solidFill>
                  <a:schemeClr val="bg1"/>
                </a:solidFill>
              </a:rPr>
              <a:t>brava</a:t>
            </a:r>
            <a:endParaRPr lang="en-US" i="1" dirty="0">
              <a:solidFill>
                <a:schemeClr val="bg1"/>
              </a:solidFill>
            </a:endParaRPr>
          </a:p>
          <a:p>
            <a:r>
              <a:rPr lang="en-US" dirty="0" err="1"/>
              <a:t>Uso</a:t>
            </a:r>
            <a:r>
              <a:rPr lang="en-US" dirty="0"/>
              <a:t> de OR: </a:t>
            </a:r>
            <a:r>
              <a:rPr lang="en-US" i="1" dirty="0" err="1">
                <a:solidFill>
                  <a:schemeClr val="bg1"/>
                </a:solidFill>
              </a:rPr>
              <a:t>financiamento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b="1" i="1" dirty="0">
                <a:solidFill>
                  <a:schemeClr val="bg1"/>
                </a:solidFill>
              </a:rPr>
              <a:t>OR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doações</a:t>
            </a:r>
            <a:endParaRPr lang="en-US" i="1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Pequisa</a:t>
            </a:r>
            <a:r>
              <a:rPr lang="en-US" dirty="0">
                <a:solidFill>
                  <a:schemeClr val="tx1"/>
                </a:solidFill>
              </a:rPr>
              <a:t> de imagens </a:t>
            </a:r>
          </a:p>
          <a:p>
            <a:r>
              <a:rPr lang="en-US" dirty="0" err="1">
                <a:solidFill>
                  <a:schemeClr val="tx1"/>
                </a:solidFill>
              </a:rPr>
              <a:t>Pesquisa</a:t>
            </a:r>
            <a:r>
              <a:rPr lang="en-US" dirty="0">
                <a:solidFill>
                  <a:schemeClr val="tx1"/>
                </a:solidFill>
              </a:rPr>
              <a:t> com </a:t>
            </a:r>
            <a:r>
              <a:rPr lang="en-US" dirty="0" err="1">
                <a:solidFill>
                  <a:schemeClr val="tx1"/>
                </a:solidFill>
              </a:rPr>
              <a:t>datas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específicas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461" y="567801"/>
            <a:ext cx="8839200" cy="1330589"/>
          </a:xfrm>
        </p:spPr>
        <p:txBody>
          <a:bodyPr>
            <a:normAutofit fontScale="90000"/>
          </a:bodyPr>
          <a:lstStyle/>
          <a:p>
            <a:r>
              <a:rPr lang="pt-BR" dirty="0"/>
              <a:t>Percepção – Planilhas e contas contextualizam melhor acórdãos, relatórios, briefings e etc...</a:t>
            </a:r>
          </a:p>
        </p:txBody>
      </p:sp>
      <p:pic>
        <p:nvPicPr>
          <p:cNvPr id="9219" name="Picture 3" descr="C:\Users\congemfoco2012\Documents\Militão\Banco de Dados\Palestra_Apuracao\ProcessosPGR.jpg"/>
          <p:cNvPicPr>
            <a:picLocks noChangeAspect="1" noChangeArrowheads="1"/>
          </p:cNvPicPr>
          <p:nvPr/>
        </p:nvPicPr>
        <p:blipFill>
          <a:blip r:embed="rId2" cstate="print"/>
          <a:srcRect t="14749"/>
          <a:stretch>
            <a:fillRect/>
          </a:stretch>
        </p:blipFill>
        <p:spPr bwMode="auto">
          <a:xfrm>
            <a:off x="755576" y="1922152"/>
            <a:ext cx="4342380" cy="4935848"/>
          </a:xfrm>
          <a:prstGeom prst="rect">
            <a:avLst/>
          </a:prstGeom>
          <a:noFill/>
        </p:spPr>
      </p:pic>
      <p:sp>
        <p:nvSpPr>
          <p:cNvPr id="6" name="Elipse 5"/>
          <p:cNvSpPr/>
          <p:nvPr/>
        </p:nvSpPr>
        <p:spPr>
          <a:xfrm>
            <a:off x="755576" y="3068960"/>
            <a:ext cx="2304256" cy="30963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 l="26011" t="18672" r="28607" b="22266"/>
          <a:stretch>
            <a:fillRect/>
          </a:stretch>
        </p:blipFill>
        <p:spPr bwMode="auto">
          <a:xfrm>
            <a:off x="1762440" y="1940508"/>
            <a:ext cx="6265943" cy="458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ipse 7"/>
          <p:cNvSpPr/>
          <p:nvPr/>
        </p:nvSpPr>
        <p:spPr>
          <a:xfrm>
            <a:off x="5868144" y="5517232"/>
            <a:ext cx="1296144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7020272" y="4581128"/>
            <a:ext cx="1008112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6948264" y="5229200"/>
            <a:ext cx="1008112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117" r="38424" b="4482"/>
          <a:stretch>
            <a:fillRect/>
          </a:stretch>
        </p:blipFill>
        <p:spPr bwMode="auto">
          <a:xfrm rot="21350094">
            <a:off x="1925606" y="1832649"/>
            <a:ext cx="4820969" cy="466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ipse 10"/>
          <p:cNvSpPr/>
          <p:nvPr/>
        </p:nvSpPr>
        <p:spPr>
          <a:xfrm>
            <a:off x="1237732" y="4365104"/>
            <a:ext cx="4846436" cy="2231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1915</TotalTime>
  <Words>1564</Words>
  <Application>Microsoft Office PowerPoint</Application>
  <PresentationFormat>On-screen Show (4:3)</PresentationFormat>
  <Paragraphs>180</Paragraphs>
  <Slides>39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Trebuchet MS</vt:lpstr>
      <vt:lpstr>Wingdings</vt:lpstr>
      <vt:lpstr>Wingdings 2</vt:lpstr>
      <vt:lpstr>Berlin</vt:lpstr>
      <vt:lpstr>COMO TRANSFORMAR DADOS EM  NOTÍCIA</vt:lpstr>
      <vt:lpstr>ROTEIRO: Como transformar dados em notícia</vt:lpstr>
      <vt:lpstr>I– DO QUE ESTAMOS FALANDO?</vt:lpstr>
      <vt:lpstr>PowerPoint Presentation</vt:lpstr>
      <vt:lpstr>Como posso aplicar isso?</vt:lpstr>
      <vt:lpstr>II– Possibilidades de transformação de dados</vt:lpstr>
      <vt:lpstr>III- Lista de ferramentas</vt:lpstr>
      <vt:lpstr>Percepção –  Pesquisa inteligente no google</vt:lpstr>
      <vt:lpstr>Percepção – Planilhas e contas contextualizam melhor acórdãos, relatórios, briefings e etc...</vt:lpstr>
      <vt:lpstr>PERCEPÇÃO - Exemplo da CPI da Pandemia</vt:lpstr>
      <vt:lpstr>Matéria PF x CPI</vt:lpstr>
      <vt:lpstr>LISTA DE FONTES DE PESQUISA</vt:lpstr>
      <vt:lpstr>Sistemas SEI</vt:lpstr>
      <vt:lpstr>MULTAS AMBIENTAIS</vt:lpstr>
      <vt:lpstr>Auditorias da CGU</vt:lpstr>
      <vt:lpstr>Compras e auditoria no Exército</vt:lpstr>
      <vt:lpstr>AUDITORIAS NO EXÉRCITO</vt:lpstr>
      <vt:lpstr>Contas irregulares</vt:lpstr>
      <vt:lpstr>“Tô no Controle”</vt:lpstr>
      <vt:lpstr>Use e abuse da LAI mesmo!</vt:lpstr>
      <vt:lpstr>Pedidos dos outros e recursos</vt:lpstr>
      <vt:lpstr>Orçamento - Siop e  o velho Siga Brasil</vt:lpstr>
      <vt:lpstr>Portal da Transparência</vt:lpstr>
      <vt:lpstr>DIÁRIO OFICIAL COMPLEMENTA PORTAL</vt:lpstr>
      <vt:lpstr>Datasus – Ministério da Saúde</vt:lpstr>
      <vt:lpstr>O que tem de bom lá?</vt:lpstr>
      <vt:lpstr>PowerPoint Presentation</vt:lpstr>
      <vt:lpstr>PowerPoint Presentation</vt:lpstr>
      <vt:lpstr>PowerPoint Presentation</vt:lpstr>
      <vt:lpstr>EMPRESAS E SÓCIOS NO BRASIL</vt:lpstr>
      <vt:lpstr>Teia de relações</vt:lpstr>
      <vt:lpstr>Familiar de assessor         de político</vt:lpstr>
      <vt:lpstr>Alternativas às ferramentas</vt:lpstr>
      <vt:lpstr>O que mais tem? estruturado ou não-estruturado</vt:lpstr>
      <vt:lpstr>e…</vt:lpstr>
      <vt:lpstr>IV- RESULTADOS POTENCIAIS</vt:lpstr>
      <vt:lpstr>ALGUMAS SUGESTÕES</vt:lpstr>
      <vt:lpstr>IDEIA DE FERRAMENTA DE TRANSPARÊNCIA</vt:lpstr>
      <vt:lpstr>Que outros resultados  podem ser alcançados?  VAMOS CONVERSANDO...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 OU GRITO?</dc:title>
  <dc:creator>congemfoco</dc:creator>
  <cp:lastModifiedBy>Eduardo Nunes Militao</cp:lastModifiedBy>
  <cp:revision>301</cp:revision>
  <dcterms:created xsi:type="dcterms:W3CDTF">2013-05-17T03:30:51Z</dcterms:created>
  <dcterms:modified xsi:type="dcterms:W3CDTF">2024-07-05T13:18:07Z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6a73fae-5dbd-458a-93e0-5fdf739dc18f_Enabled">
    <vt:lpwstr>true</vt:lpwstr>
  </property>
  <property fmtid="{D5CDD505-2E9C-101B-9397-08002B2CF9AE}" pid="3" name="MSIP_Label_f6a73fae-5dbd-458a-93e0-5fdf739dc18f_SetDate">
    <vt:lpwstr>2024-07-02T14:03:40Z</vt:lpwstr>
  </property>
  <property fmtid="{D5CDD505-2E9C-101B-9397-08002B2CF9AE}" pid="4" name="MSIP_Label_f6a73fae-5dbd-458a-93e0-5fdf739dc18f_Method">
    <vt:lpwstr>Privileged</vt:lpwstr>
  </property>
  <property fmtid="{D5CDD505-2E9C-101B-9397-08002B2CF9AE}" pid="5" name="MSIP_Label_f6a73fae-5dbd-458a-93e0-5fdf739dc18f_Name">
    <vt:lpwstr>f6a73fae-5dbd-458a-93e0-5fdf739dc18f</vt:lpwstr>
  </property>
  <property fmtid="{D5CDD505-2E9C-101B-9397-08002B2CF9AE}" pid="6" name="MSIP_Label_f6a73fae-5dbd-458a-93e0-5fdf739dc18f_SiteId">
    <vt:lpwstr>7575b092-fc5f-4f6c-b7a5-9e9ef7aca80d</vt:lpwstr>
  </property>
  <property fmtid="{D5CDD505-2E9C-101B-9397-08002B2CF9AE}" pid="7" name="MSIP_Label_f6a73fae-5dbd-458a-93e0-5fdf739dc18f_ActionId">
    <vt:lpwstr>9431f51d-5391-41ff-afcc-815096bca84a</vt:lpwstr>
  </property>
  <property fmtid="{D5CDD505-2E9C-101B-9397-08002B2CF9AE}" pid="8" name="MSIP_Label_f6a73fae-5dbd-458a-93e0-5fdf739dc18f_ContentBits">
    <vt:lpwstr>0</vt:lpwstr>
  </property>
</Properties>
</file>