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02" r:id="rId3"/>
    <p:sldId id="427" r:id="rId4"/>
    <p:sldId id="265" r:id="rId5"/>
    <p:sldId id="258" r:id="rId6"/>
    <p:sldId id="259" r:id="rId7"/>
    <p:sldId id="260" r:id="rId8"/>
    <p:sldId id="261" r:id="rId9"/>
    <p:sldId id="262" r:id="rId10"/>
    <p:sldId id="288" r:id="rId11"/>
    <p:sldId id="289" r:id="rId12"/>
    <p:sldId id="263" r:id="rId13"/>
    <p:sldId id="290" r:id="rId14"/>
    <p:sldId id="291" r:id="rId15"/>
    <p:sldId id="274" r:id="rId16"/>
    <p:sldId id="273" r:id="rId17"/>
    <p:sldId id="426" r:id="rId18"/>
    <p:sldId id="264" r:id="rId19"/>
    <p:sldId id="266" r:id="rId20"/>
    <p:sldId id="267" r:id="rId21"/>
    <p:sldId id="42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48235"/>
    <a:srgbClr val="ED7D31"/>
    <a:srgbClr val="D80000"/>
    <a:srgbClr val="FDDB00"/>
    <a:srgbClr val="FD0615"/>
    <a:srgbClr val="757575"/>
    <a:srgbClr val="4E4E4E"/>
    <a:srgbClr val="1C3EFE"/>
    <a:srgbClr val="15D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81E7B1-2104-4C6C-AC11-2C8BA8FCC2DA}" v="13" dt="2024-07-05T13:16:41.2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B259C-4AEE-48E2-AEAA-5355660CE7F4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569B7-E6E4-4C17-88B4-A6EB9F4978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50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3:02:59.8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3:03:09.7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3:04:10.4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3:04:11.3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3:04:11.7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05T13:04:17.9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10378-07BE-4710-8705-34C0BDB3A0D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A6704-56EC-4092-9C7F-094432F81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42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e6be826b04_2_77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2e6be826b04_2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6be826b04_2_52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e6be826b04_2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5612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6be826b04_2_52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e6be826b04_2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0137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e6be826b04_2_197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2e6be826b04_2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e6be826b04_2_189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g2e6be826b04_2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e6be826b04_2_69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e6be826b04_2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e6be826b04_2_97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g2e6be826b04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6be826b04_2_89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g2e6be826b04_2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e6be826b04_1_40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g2e6be826b04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e6be826b04_1_565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g2e6be826b04_1_5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e6be826b04_1_574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g2e6be826b04_1_5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6be826b04_2_7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g2e6be826b04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e6be826b04_1_584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g2e6be826b04_1_5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e6be826b04_1_720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g2e6be826b04_1_7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e6be826b04_1_594:notes"/>
          <p:cNvSpPr txBox="1">
            <a:spLocks noGrp="1"/>
          </p:cNvSpPr>
          <p:nvPr>
            <p:ph type="body" idx="1"/>
          </p:nvPr>
        </p:nvSpPr>
        <p:spPr>
          <a:xfrm>
            <a:off x="1068841" y="3636261"/>
            <a:ext cx="8555700" cy="29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g2e6be826b04_1_5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4563"/>
            <a:ext cx="45339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e6be826b04_1_600:notes"/>
          <p:cNvSpPr txBox="1">
            <a:spLocks noGrp="1"/>
          </p:cNvSpPr>
          <p:nvPr>
            <p:ph type="body" idx="1"/>
          </p:nvPr>
        </p:nvSpPr>
        <p:spPr>
          <a:xfrm>
            <a:off x="1068841" y="3636261"/>
            <a:ext cx="8555700" cy="29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g2e6be826b04_1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4563"/>
            <a:ext cx="45339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e6be826b04_1_605:notes"/>
          <p:cNvSpPr txBox="1">
            <a:spLocks noGrp="1"/>
          </p:cNvSpPr>
          <p:nvPr>
            <p:ph type="body" idx="1"/>
          </p:nvPr>
        </p:nvSpPr>
        <p:spPr>
          <a:xfrm>
            <a:off x="1068841" y="3636261"/>
            <a:ext cx="8555700" cy="29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g2e6be826b04_1_6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4563"/>
            <a:ext cx="45339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6be826b04_2_30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2e6be826b04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6be826b04_1_3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g2e6be826b04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6be826b04_2_19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g2e6be826b04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6be826b04_2_46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e6be826b04_2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6be826b04_2_46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e6be826b04_2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1637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6be826b04_2_46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e6be826b04_2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499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6be826b04_2_52:notes"/>
          <p:cNvSpPr txBox="1">
            <a:spLocks noGrp="1"/>
          </p:cNvSpPr>
          <p:nvPr>
            <p:ph type="body" idx="1"/>
          </p:nvPr>
        </p:nvSpPr>
        <p:spPr>
          <a:xfrm>
            <a:off x="1069325" y="3589325"/>
            <a:ext cx="8554800" cy="34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e6be826b04_2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28925" y="566738"/>
            <a:ext cx="5037138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38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0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354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95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914400" y="2125980"/>
            <a:ext cx="1036320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8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>
  <p:cSld name="1_Título e Conteúdo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e6be826b04_1_69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762" cy="1325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g2e6be826b04_1_69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762" cy="435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4955" lvl="0" indent="-207477" algn="l" rtl="0">
              <a:lnSpc>
                <a:spcPct val="90000"/>
              </a:lnSpc>
              <a:spcBef>
                <a:spcPts val="908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829909" lvl="1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244864" lvl="2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659819" lvl="3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074774" lvl="4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489728" lvl="5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marL="2904683" lvl="6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marL="3319638" lvl="7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marL="3734592" lvl="8" indent="-207477" algn="l" rtl="0">
              <a:lnSpc>
                <a:spcPct val="90000"/>
              </a:lnSpc>
              <a:spcBef>
                <a:spcPts val="4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g2e6be826b04_1_697"/>
          <p:cNvSpPr txBox="1">
            <a:spLocks noGrp="1"/>
          </p:cNvSpPr>
          <p:nvPr>
            <p:ph type="dt" idx="10"/>
          </p:nvPr>
        </p:nvSpPr>
        <p:spPr>
          <a:xfrm>
            <a:off x="838200" y="6400427"/>
            <a:ext cx="274318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g2e6be826b04_1_697"/>
          <p:cNvSpPr txBox="1">
            <a:spLocks noGrp="1"/>
          </p:cNvSpPr>
          <p:nvPr>
            <p:ph type="ftr" idx="11"/>
          </p:nvPr>
        </p:nvSpPr>
        <p:spPr>
          <a:xfrm>
            <a:off x="4038600" y="6400427"/>
            <a:ext cx="411477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g2e6be826b04_1_697"/>
          <p:cNvSpPr txBox="1">
            <a:spLocks noGrp="1"/>
          </p:cNvSpPr>
          <p:nvPr>
            <p:ph type="sldNum" idx="12"/>
          </p:nvPr>
        </p:nvSpPr>
        <p:spPr>
          <a:xfrm>
            <a:off x="8610600" y="6385452"/>
            <a:ext cx="274318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1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08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53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1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02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85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60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80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304C2-4B85-4418-BAD6-6250E1BE820C}" type="datetimeFigureOut">
              <a:rPr lang="pt-BR" smtClean="0"/>
              <a:t>05/07/2024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05642-8736-4D3D-B6F7-6A530FEEECE5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Agrupar 6"/>
          <p:cNvGrpSpPr/>
          <p:nvPr userDrawn="1"/>
        </p:nvGrpSpPr>
        <p:grpSpPr>
          <a:xfrm>
            <a:off x="8119723" y="0"/>
            <a:ext cx="4074727" cy="91723"/>
            <a:chOff x="7878655" y="0"/>
            <a:chExt cx="4074727" cy="91723"/>
          </a:xfrm>
        </p:grpSpPr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93595401-D03E-412B-BBA3-E65107D22720}"/>
                </a:ext>
              </a:extLst>
            </p:cNvPr>
            <p:cNvGrpSpPr/>
            <p:nvPr/>
          </p:nvGrpSpPr>
          <p:grpSpPr>
            <a:xfrm>
              <a:off x="7878655" y="0"/>
              <a:ext cx="3056045" cy="91723"/>
              <a:chOff x="7772400" y="1164320"/>
              <a:chExt cx="4419600" cy="221845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12B5DA99-61D2-425A-A736-2F1F1D309246}"/>
                  </a:ext>
                </a:extLst>
              </p:cNvPr>
              <p:cNvSpPr/>
              <p:nvPr/>
            </p:nvSpPr>
            <p:spPr>
              <a:xfrm flipV="1">
                <a:off x="10718800" y="1164320"/>
                <a:ext cx="1473200" cy="219980"/>
              </a:xfrm>
              <a:prstGeom prst="rect">
                <a:avLst/>
              </a:prstGeom>
              <a:solidFill>
                <a:srgbClr val="FDD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ACBC6934-0596-4718-A3BD-34C88DBBA99D}"/>
                  </a:ext>
                </a:extLst>
              </p:cNvPr>
              <p:cNvSpPr/>
              <p:nvPr/>
            </p:nvSpPr>
            <p:spPr>
              <a:xfrm flipV="1">
                <a:off x="9245600" y="1164320"/>
                <a:ext cx="1473200" cy="219980"/>
              </a:xfrm>
              <a:prstGeom prst="rect">
                <a:avLst/>
              </a:prstGeom>
              <a:solidFill>
                <a:srgbClr val="1C3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0581D0D8-A08D-4B97-87EE-423AB923C900}"/>
                  </a:ext>
                </a:extLst>
              </p:cNvPr>
              <p:cNvSpPr/>
              <p:nvPr/>
            </p:nvSpPr>
            <p:spPr>
              <a:xfrm flipV="1">
                <a:off x="7772400" y="1166185"/>
                <a:ext cx="1473200" cy="219980"/>
              </a:xfrm>
              <a:prstGeom prst="rect">
                <a:avLst/>
              </a:prstGeom>
              <a:solidFill>
                <a:srgbClr val="15D0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12B5DA99-61D2-425A-A736-2F1F1D309246}"/>
                </a:ext>
              </a:extLst>
            </p:cNvPr>
            <p:cNvSpPr/>
            <p:nvPr/>
          </p:nvSpPr>
          <p:spPr>
            <a:xfrm flipV="1">
              <a:off x="10934700" y="0"/>
              <a:ext cx="1018682" cy="909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FF0000"/>
                </a:solidFill>
              </a:endParaRPr>
            </a:p>
          </p:txBody>
        </p:sp>
      </p:grpSp>
      <p:pic>
        <p:nvPicPr>
          <p:cNvPr id="13" name="Imagem 12">
            <a:extLst>
              <a:ext uri="{FF2B5EF4-FFF2-40B4-BE49-F238E27FC236}">
                <a16:creationId xmlns:a16="http://schemas.microsoft.com/office/drawing/2014/main" id="{9122CC2F-9716-4E14-A61C-FC7D9AF1B8A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6614984"/>
            <a:ext cx="12192000" cy="285878"/>
          </a:xfrm>
          <a:prstGeom prst="rect">
            <a:avLst/>
          </a:prstGeom>
        </p:spPr>
      </p:pic>
      <p:pic>
        <p:nvPicPr>
          <p:cNvPr id="14" name="Imagem 13" descr="Forma, Quadrado&#10;&#10;Descrição gerada automaticamente">
            <a:extLst>
              <a:ext uri="{FF2B5EF4-FFF2-40B4-BE49-F238E27FC236}">
                <a16:creationId xmlns:a16="http://schemas.microsoft.com/office/drawing/2014/main" id="{00FB9EB9-17CE-4D5A-8755-288F4886060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700" y="5907753"/>
            <a:ext cx="1257300" cy="70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2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PT/TXT/PDF/?uri=CELEX:52020PC0825&amp;from=e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eur-lex.europa.eu/legal-content/PT/TXT/PDF/?uri=CELEX:32022R1925&amp;from=EN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esquisa.apps.tcu.gov.br/doc/acordao-completo/1329/2020/Plen%C3%A1rio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esquisa.apps.tcu.gov.br/documento/acordao-completo/*/KEY%3A%22ACORDAO-COMPLETO-2500125%22/DTRELEVANCIA%20desc%2C%20NUMACORDAOINT%20desc/0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4" Type="http://schemas.openxmlformats.org/officeDocument/2006/relationships/image" Target="../media/image3.png"/><Relationship Id="rId9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/>
          <p:cNvGrpSpPr/>
          <p:nvPr/>
        </p:nvGrpSpPr>
        <p:grpSpPr>
          <a:xfrm>
            <a:off x="6654344" y="4562661"/>
            <a:ext cx="4074727" cy="91723"/>
            <a:chOff x="7878655" y="0"/>
            <a:chExt cx="4074727" cy="91723"/>
          </a:xfrm>
        </p:grpSpPr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3595401-D03E-412B-BBA3-E65107D22720}"/>
                </a:ext>
              </a:extLst>
            </p:cNvPr>
            <p:cNvGrpSpPr/>
            <p:nvPr/>
          </p:nvGrpSpPr>
          <p:grpSpPr>
            <a:xfrm>
              <a:off x="7878655" y="0"/>
              <a:ext cx="3056045" cy="91723"/>
              <a:chOff x="7772400" y="1164320"/>
              <a:chExt cx="4419600" cy="221845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12B5DA99-61D2-425A-A736-2F1F1D309246}"/>
                  </a:ext>
                </a:extLst>
              </p:cNvPr>
              <p:cNvSpPr/>
              <p:nvPr/>
            </p:nvSpPr>
            <p:spPr>
              <a:xfrm flipV="1">
                <a:off x="10718800" y="1164320"/>
                <a:ext cx="1473200" cy="219980"/>
              </a:xfrm>
              <a:prstGeom prst="rect">
                <a:avLst/>
              </a:prstGeom>
              <a:solidFill>
                <a:srgbClr val="FDD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ACBC6934-0596-4718-A3BD-34C88DBBA99D}"/>
                  </a:ext>
                </a:extLst>
              </p:cNvPr>
              <p:cNvSpPr/>
              <p:nvPr/>
            </p:nvSpPr>
            <p:spPr>
              <a:xfrm flipV="1">
                <a:off x="9245600" y="1164320"/>
                <a:ext cx="1473200" cy="219980"/>
              </a:xfrm>
              <a:prstGeom prst="rect">
                <a:avLst/>
              </a:prstGeom>
              <a:solidFill>
                <a:srgbClr val="1C3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0581D0D8-A08D-4B97-87EE-423AB923C900}"/>
                  </a:ext>
                </a:extLst>
              </p:cNvPr>
              <p:cNvSpPr/>
              <p:nvPr/>
            </p:nvSpPr>
            <p:spPr>
              <a:xfrm flipV="1">
                <a:off x="7772400" y="1166185"/>
                <a:ext cx="1473200" cy="219980"/>
              </a:xfrm>
              <a:prstGeom prst="rect">
                <a:avLst/>
              </a:prstGeom>
              <a:solidFill>
                <a:srgbClr val="15D0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12B5DA99-61D2-425A-A736-2F1F1D309246}"/>
                </a:ext>
              </a:extLst>
            </p:cNvPr>
            <p:cNvSpPr/>
            <p:nvPr/>
          </p:nvSpPr>
          <p:spPr>
            <a:xfrm flipV="1">
              <a:off x="10934700" y="0"/>
              <a:ext cx="1018682" cy="909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FF0000"/>
                </a:solidFill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62A365E4-E420-4810-97CD-9C201BA89EFF}"/>
              </a:ext>
            </a:extLst>
          </p:cNvPr>
          <p:cNvSpPr txBox="1">
            <a:spLocks/>
          </p:cNvSpPr>
          <p:nvPr/>
        </p:nvSpPr>
        <p:spPr>
          <a:xfrm>
            <a:off x="1437941" y="567560"/>
            <a:ext cx="10554287" cy="38188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t-BR" sz="4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r"/>
            <a:endParaRPr lang="pt-BR" sz="4800" b="1" dirty="0">
              <a:solidFill>
                <a:schemeClr val="accent5"/>
              </a:solidFill>
              <a:latin typeface="+mn-lt"/>
            </a:endParaRPr>
          </a:p>
          <a:p>
            <a:pPr algn="r"/>
            <a:endParaRPr lang="pt-BR" sz="2000" b="1" dirty="0">
              <a:solidFill>
                <a:schemeClr val="accent5"/>
              </a:solidFill>
              <a:latin typeface="+mn-lt"/>
            </a:endParaRPr>
          </a:p>
          <a:p>
            <a:pPr algn="r"/>
            <a:r>
              <a:rPr lang="pt-BR" b="1" dirty="0">
                <a:latin typeface="Cambria" panose="02040503050406030204" pitchFamily="18" charset="0"/>
                <a:ea typeface="Cambria" panose="02040503050406030204" pitchFamily="18" charset="0"/>
              </a:rPr>
              <a:t>Transformação digital e democracia</a:t>
            </a:r>
            <a:endParaRPr lang="pt-BR" sz="2800" dirty="0">
              <a:solidFill>
                <a:srgbClr val="75757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endParaRPr lang="pt-BR" sz="3600" dirty="0">
              <a:solidFill>
                <a:srgbClr val="757575"/>
              </a:solidFill>
              <a:latin typeface="+mn-lt"/>
            </a:endParaRPr>
          </a:p>
          <a:p>
            <a:pPr algn="r"/>
            <a:endParaRPr lang="pt-BR" sz="4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40380" y="4686065"/>
            <a:ext cx="53105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600" b="1" dirty="0"/>
              <a:t>João Brant</a:t>
            </a:r>
          </a:p>
          <a:p>
            <a:pPr algn="r"/>
            <a:r>
              <a:rPr lang="pt-BR" sz="2200" i="1" dirty="0"/>
              <a:t>Secretário de Políticas Digitais Secom/Presidência da República</a:t>
            </a:r>
          </a:p>
        </p:txBody>
      </p:sp>
    </p:spTree>
    <p:extLst>
      <p:ext uri="{BB962C8B-B14F-4D97-AF65-F5344CB8AC3E}">
        <p14:creationId xmlns:p14="http://schemas.microsoft.com/office/powerpoint/2010/main" val="25179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6be826b04_2_46"/>
          <p:cNvSpPr txBox="1"/>
          <p:nvPr/>
        </p:nvSpPr>
        <p:spPr>
          <a:xfrm>
            <a:off x="841373" y="81597"/>
            <a:ext cx="9932644" cy="1203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Liberdade de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expressão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–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referências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internacionais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2e6be826b04_2_46"/>
          <p:cNvSpPr txBox="1"/>
          <p:nvPr/>
        </p:nvSpPr>
        <p:spPr>
          <a:xfrm>
            <a:off x="841373" y="1121640"/>
            <a:ext cx="8944215" cy="5586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b="1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Convenção Americana de Direitos Humanos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b="1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Artigo 13.  Liberdade de pensamento e de expressão</a:t>
            </a:r>
            <a:endParaRPr lang="pt-BR" sz="1634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      Toda pessoa tem direito à liberdade de pensamento e de expressão.  Esse direito compreende a liberdade de </a:t>
            </a:r>
            <a:r>
              <a:rPr lang="pt-BR" sz="1634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buscar, receber e difundir informações </a:t>
            </a: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 ideias de toda natureza, sem consideração de fronteiras, verbalmente ou por escrito, ou em forma impressa ou artística, ou por qualquer outro processo de sua escolha.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       O exercício do direito previsto no inciso precedente não pode estar sujeito a censura prévia, mas a </a:t>
            </a:r>
            <a:r>
              <a:rPr lang="pt-BR" sz="1634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responsabilidades ulteriores</a:t>
            </a: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que devem ser expressamente fixadas pela lei e ser necessárias para assegurar: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        o respeito aos direitos ou à reputação das demais pessoas; ou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        a proteção da segurança nacional, da ordem pública, ou da saúde ou da moral</a:t>
            </a:r>
            <a:b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 públicas.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(...)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        A lei deve proibir toda propaganda a favor da guerra, bem como toda apologia ao ódio nacional, racial ou religioso que constitua incitação à discriminação, à hostilidade, ao crime ou à violência.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endParaRPr sz="254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970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6be826b04_2_46"/>
          <p:cNvSpPr txBox="1"/>
          <p:nvPr/>
        </p:nvSpPr>
        <p:spPr>
          <a:xfrm>
            <a:off x="652531" y="89452"/>
            <a:ext cx="9543570" cy="1203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Liberdade de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expressão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–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dimensão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coletiva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2e6be826b04_2_46"/>
          <p:cNvSpPr txBox="1"/>
          <p:nvPr/>
        </p:nvSpPr>
        <p:spPr>
          <a:xfrm>
            <a:off x="652531" y="1131579"/>
            <a:ext cx="8944215" cy="5911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“Em sua dimensão social, a liberdade de expressão é um meio de troca de ideias e informações e de comunicação de massa entre os seres humanos. Assim como compreende o direito de cada um de buscar comunicar seus próprios pontos de vista aos outros, também implica o direito de todos conhecerem opiniões e notícias. Para o cidadão comum, o conhecimento da opinião alheia ou da informação disponível a outros é tão importante quanto o direito de divulgar a própria”. (Corte IDH. Parecer Consultivo 5, parágrafo 32)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endParaRPr lang="pt-BR" sz="1634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11216" indent="-311216">
              <a:lnSpc>
                <a:spcPct val="115000"/>
              </a:lnSpc>
              <a:spcAft>
                <a:spcPts val="726"/>
              </a:spcAft>
              <a:buFont typeface="Wingdings" panose="05000000000000000000" pitchFamily="2" charset="2"/>
              <a:buChar char=""/>
              <a:tabLst>
                <a:tab pos="414955" algn="l"/>
              </a:tabLs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principal preocupação tanto da Corte quanto da CIDH é que os Estados não estabeleçam mecanismos de controle prévio da verdade, dado o risco que a implementação de tal mecanismo acarretaria para a democracia.</a:t>
            </a:r>
          </a:p>
          <a:p>
            <a:pPr marL="311216" indent="-311216">
              <a:lnSpc>
                <a:spcPct val="115000"/>
              </a:lnSpc>
              <a:spcAft>
                <a:spcPts val="726"/>
              </a:spcAft>
              <a:buFont typeface="Wingdings" panose="05000000000000000000" pitchFamily="2" charset="2"/>
              <a:buChar char=""/>
              <a:tabLst>
                <a:tab pos="414955" algn="l"/>
              </a:tabLs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Isso não significa, no entanto, que a divulgação de notícias falsas seja estabelecida como legítima e legalmente protegida quando a falsidade for conhecida ou quando houver manifesta negligência na investigação.</a:t>
            </a:r>
          </a:p>
          <a:p>
            <a:pPr marL="311216" indent="-311216">
              <a:lnSpc>
                <a:spcPct val="115000"/>
              </a:lnSpc>
              <a:spcAft>
                <a:spcPts val="726"/>
              </a:spcAft>
              <a:buFont typeface="Wingdings" panose="05000000000000000000" pitchFamily="2" charset="2"/>
              <a:buChar char=""/>
              <a:tabLst>
                <a:tab pos="414955" algn="l"/>
              </a:tabLs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fato, em 2013, a Corte consolidou esse entendimento no caso </a:t>
            </a:r>
            <a:r>
              <a:rPr lang="pt-BR" sz="1634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Memoli</a:t>
            </a: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 Argentina, afirmando o direito dos cidadãos de não receber informações manipuladas e o dever dos jornalistas de “se distanciar criticamente de suas fontes e compará-las com outros dados relevantes”.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endParaRPr lang="pt-BR" sz="1634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6be826b04_2_52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2e6be826b04_2_52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99" name="Google Shape;99;g2e6be826b04_2_52"/>
          <p:cNvSpPr txBox="1"/>
          <p:nvPr/>
        </p:nvSpPr>
        <p:spPr>
          <a:xfrm>
            <a:off x="899249" y="472651"/>
            <a:ext cx="9090242" cy="594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86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Desinformação</a:t>
            </a:r>
            <a:r>
              <a:rPr lang="en-US" sz="3086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AFETA a </a:t>
            </a:r>
            <a:r>
              <a:rPr lang="en-US" sz="3086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liberdade</a:t>
            </a:r>
            <a:r>
              <a:rPr lang="en-US" sz="3086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de </a:t>
            </a:r>
            <a:r>
              <a:rPr lang="en-US" sz="3086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expressão</a:t>
            </a:r>
            <a:endParaRPr sz="3086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e6be826b04_2_52"/>
          <p:cNvSpPr txBox="1"/>
          <p:nvPr/>
        </p:nvSpPr>
        <p:spPr>
          <a:xfrm>
            <a:off x="899249" y="1375822"/>
            <a:ext cx="9090242" cy="3761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 marL="207477" indent="-224767">
              <a:lnSpc>
                <a:spcPct val="90000"/>
              </a:lnSpc>
              <a:buClr>
                <a:schemeClr val="dk1"/>
              </a:buClr>
              <a:buSzPts val="2433"/>
              <a:buChar char="•"/>
            </a:pP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é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colisão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liberdade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(art. 19) X outros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direitos</a:t>
            </a:r>
            <a:endParaRPr lang="en-US" sz="220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24767">
              <a:lnSpc>
                <a:spcPct val="90000"/>
              </a:lnSpc>
              <a:buClr>
                <a:schemeClr val="dk1"/>
              </a:buClr>
              <a:buSzPts val="2433"/>
              <a:buChar char="•"/>
            </a:pP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também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liberdade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x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liberdade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expressão</a:t>
            </a:r>
            <a:endParaRPr sz="281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84547">
              <a:lnSpc>
                <a:spcPct val="90000"/>
              </a:lnSpc>
              <a:spcBef>
                <a:spcPts val="908"/>
              </a:spcBef>
            </a:pPr>
            <a:endParaRPr sz="220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24767">
              <a:lnSpc>
                <a:spcPct val="90000"/>
              </a:lnSpc>
              <a:spcBef>
                <a:spcPts val="908"/>
              </a:spcBef>
              <a:buClr>
                <a:schemeClr val="dk1"/>
              </a:buClr>
              <a:buSzPts val="2433"/>
              <a:buChar char="•"/>
            </a:pP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Proteger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mesmo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tempo:</a:t>
            </a:r>
            <a:endParaRPr sz="281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24767">
              <a:lnSpc>
                <a:spcPct val="90000"/>
              </a:lnSpc>
              <a:spcBef>
                <a:spcPts val="454"/>
              </a:spcBef>
              <a:buClr>
                <a:schemeClr val="dk1"/>
              </a:buClr>
              <a:buSzPts val="2433"/>
              <a:buChar char="•"/>
            </a:pP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liberdade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individual</a:t>
            </a:r>
            <a:endParaRPr sz="245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24767">
              <a:lnSpc>
                <a:spcPct val="90000"/>
              </a:lnSpc>
              <a:spcBef>
                <a:spcPts val="454"/>
              </a:spcBef>
              <a:buClr>
                <a:schemeClr val="dk1"/>
              </a:buClr>
              <a:buSzPts val="2433"/>
              <a:buChar char="•"/>
            </a:pP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acesso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endParaRPr lang="en-US" sz="220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24767">
              <a:lnSpc>
                <a:spcPct val="90000"/>
              </a:lnSpc>
              <a:spcBef>
                <a:spcPts val="454"/>
              </a:spcBef>
              <a:buClr>
                <a:schemeClr val="dk1"/>
              </a:buClr>
              <a:buSzPts val="2433"/>
              <a:buChar char="•"/>
            </a:pP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direito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coletivo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difuso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5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115265">
              <a:lnSpc>
                <a:spcPct val="90000"/>
              </a:lnSpc>
              <a:spcBef>
                <a:spcPts val="454"/>
              </a:spcBef>
            </a:pPr>
            <a:endParaRPr sz="172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  <a:buClr>
                <a:schemeClr val="dk1"/>
              </a:buClr>
              <a:buSzPts val="2433"/>
            </a:pPr>
            <a:r>
              <a:rPr lang="en-US" sz="2208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Concepção</a:t>
            </a:r>
            <a:r>
              <a:rPr lang="en-US" sz="2208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integral de </a:t>
            </a:r>
            <a:r>
              <a:rPr lang="en-US" sz="2208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liberdade</a:t>
            </a:r>
            <a:r>
              <a:rPr lang="en-US" sz="2208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08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é fundamental para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manter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0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220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1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6be826b04_2_52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2e6be826b04_2_52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99" name="Google Shape;99;g2e6be826b04_2_52"/>
          <p:cNvSpPr txBox="1"/>
          <p:nvPr/>
        </p:nvSpPr>
        <p:spPr>
          <a:xfrm>
            <a:off x="825782" y="537074"/>
            <a:ext cx="9090242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O que é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integridade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da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informação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?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e6be826b04_2_52"/>
          <p:cNvSpPr txBox="1"/>
          <p:nvPr/>
        </p:nvSpPr>
        <p:spPr>
          <a:xfrm>
            <a:off x="721654" y="1498392"/>
            <a:ext cx="9298498" cy="3692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360" dirty="0"/>
              <a:t>Conceito adotado pela Organização das Nações Unidas (</a:t>
            </a:r>
            <a:r>
              <a:rPr lang="pt-BR" sz="2360" dirty="0" err="1"/>
              <a:t>Policy</a:t>
            </a:r>
            <a:r>
              <a:rPr lang="pt-BR" sz="2360" dirty="0"/>
              <a:t> </a:t>
            </a:r>
            <a:r>
              <a:rPr lang="pt-BR" sz="2360" dirty="0" err="1"/>
              <a:t>Brief</a:t>
            </a:r>
            <a:r>
              <a:rPr lang="pt-BR" sz="2360" dirty="0"/>
              <a:t> 8 do Secretário-Geral da ONU) e outras instituições, como OCDE, e afirmado por 30 países em declaração conjunta (liderada por Holanda e Canadá)</a:t>
            </a:r>
          </a:p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360" dirty="0"/>
              <a:t>Reconhece necessidade de produção, oferta e disponibilidade de informações precisas, consistentes e confiáveis;</a:t>
            </a:r>
          </a:p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360" dirty="0"/>
              <a:t>Materializa a dimensão coletiva ou social do direito à liberdade de expressão e acesso à informação – pilar da democracia</a:t>
            </a:r>
          </a:p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360" dirty="0"/>
              <a:t>Representa, neste momento, a agenda positiva que inclui o combate à desinformação e ao discurso de ódio</a:t>
            </a:r>
          </a:p>
        </p:txBody>
      </p:sp>
    </p:spTree>
    <p:extLst>
      <p:ext uri="{BB962C8B-B14F-4D97-AF65-F5344CB8AC3E}">
        <p14:creationId xmlns:p14="http://schemas.microsoft.com/office/powerpoint/2010/main" val="23753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6be826b04_2_52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2e6be826b04_2_52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99" name="Google Shape;99;g2e6be826b04_2_52"/>
          <p:cNvSpPr txBox="1"/>
          <p:nvPr/>
        </p:nvSpPr>
        <p:spPr>
          <a:xfrm>
            <a:off x="1065330" y="591111"/>
            <a:ext cx="9090242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Como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garantir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a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integridade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da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informação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?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e6be826b04_2_52"/>
          <p:cNvSpPr txBox="1"/>
          <p:nvPr/>
        </p:nvSpPr>
        <p:spPr>
          <a:xfrm>
            <a:off x="1243533" y="1392524"/>
            <a:ext cx="9172676" cy="4523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spcBef>
                <a:spcPts val="545"/>
              </a:spcBef>
            </a:pPr>
            <a:r>
              <a:rPr lang="pt-BR" sz="2178" dirty="0"/>
              <a:t>Sua garantia requer atuação em diversas frentes:</a:t>
            </a:r>
          </a:p>
          <a:p>
            <a:pPr marL="311216" lvl="4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178" dirty="0"/>
              <a:t>Regulação de mercados e serviços digitais;</a:t>
            </a:r>
          </a:p>
          <a:p>
            <a:pPr marL="311216" lvl="4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178" dirty="0"/>
              <a:t>Educação Midiática;</a:t>
            </a:r>
          </a:p>
          <a:p>
            <a:pPr marL="311216" lvl="4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178" dirty="0"/>
              <a:t>Fortalecimento e sustentabilidade do jornalismo de interesse público;</a:t>
            </a:r>
          </a:p>
          <a:p>
            <a:pPr marL="311216" lvl="4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178" dirty="0"/>
              <a:t>Estímulo ao pluralismo e à diversidade na comunicação;</a:t>
            </a:r>
          </a:p>
          <a:p>
            <a:pPr marL="311216" lvl="4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178" dirty="0"/>
              <a:t>Pesquisa e Desenvolvimento</a:t>
            </a:r>
          </a:p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r>
              <a:rPr lang="pt-BR" sz="2178" dirty="0"/>
              <a:t>Atuação direta sobre desinformação contra políticas públicas</a:t>
            </a:r>
          </a:p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endParaRPr lang="pt-BR" sz="2178" dirty="0"/>
          </a:p>
          <a:p>
            <a:pPr>
              <a:spcBef>
                <a:spcPts val="545"/>
              </a:spcBef>
            </a:pPr>
            <a:r>
              <a:rPr lang="pt-BR" sz="2178" b="1" dirty="0"/>
              <a:t>Impõe definição de novas estruturas de governança no setor público, estruturas regulatórias e formulação e implementação de políticas públicas.</a:t>
            </a:r>
          </a:p>
          <a:p>
            <a:pPr marL="311216" indent="-311216">
              <a:spcBef>
                <a:spcPts val="545"/>
              </a:spcBef>
              <a:buFont typeface="Arial" panose="020B0604020202020204" pitchFamily="34" charset="0"/>
              <a:buChar char="•"/>
            </a:pPr>
            <a:endParaRPr lang="pt-BR" sz="2360" dirty="0"/>
          </a:p>
        </p:txBody>
      </p:sp>
    </p:spTree>
    <p:extLst>
      <p:ext uri="{BB962C8B-B14F-4D97-AF65-F5344CB8AC3E}">
        <p14:creationId xmlns:p14="http://schemas.microsoft.com/office/powerpoint/2010/main" val="16965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e6be826b04_2_197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g2e6be826b04_2_197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237" name="Google Shape;237;g2e6be826b04_2_197"/>
          <p:cNvSpPr txBox="1"/>
          <p:nvPr/>
        </p:nvSpPr>
        <p:spPr>
          <a:xfrm>
            <a:off x="840635" y="93217"/>
            <a:ext cx="9090242" cy="1189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452"/>
              </a:spcBef>
              <a:spcAft>
                <a:spcPts val="1452"/>
              </a:spcAft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Contexto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internacional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2e6be826b04_2_197"/>
          <p:cNvSpPr txBox="1"/>
          <p:nvPr/>
        </p:nvSpPr>
        <p:spPr>
          <a:xfrm>
            <a:off x="935112" y="1175737"/>
            <a:ext cx="10321776" cy="5579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 marL="414955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ONU</a:t>
            </a:r>
          </a:p>
          <a:p>
            <a:pPr marL="872155" lvl="1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Princípios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Globais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a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junho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2024)</a:t>
            </a:r>
          </a:p>
          <a:p>
            <a:pPr marL="872155" lvl="1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Pacto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Digital Global (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cobrindo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digital)</a:t>
            </a:r>
          </a:p>
          <a:p>
            <a:pPr marL="872155" lvl="1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UNESCO: agenda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ampla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regulação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midiática</a:t>
            </a:r>
            <a:endParaRPr lang="en-US"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Européia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regulou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2022 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06546" indent="-414955">
              <a:lnSpc>
                <a:spcPct val="115000"/>
              </a:lnSpc>
              <a:buClr>
                <a:schemeClr val="dk1"/>
              </a:buClr>
              <a:buSzPts val="2400"/>
              <a:buChar char="-"/>
            </a:pPr>
            <a:r>
              <a:rPr lang="en-US" sz="2178" dirty="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Digital Services Act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moderação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conteúdo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06546" indent="-414955">
              <a:lnSpc>
                <a:spcPct val="115000"/>
              </a:lnSpc>
              <a:buClr>
                <a:schemeClr val="dk1"/>
              </a:buClr>
              <a:buSzPts val="2400"/>
              <a:buChar char="-"/>
            </a:pPr>
            <a:r>
              <a:rPr lang="en-US" sz="2178" dirty="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Digital Markets Act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competição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regulação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mercado) 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345796">
              <a:lnSpc>
                <a:spcPct val="115000"/>
              </a:lnSpc>
              <a:spcBef>
                <a:spcPts val="1452"/>
              </a:spcBef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Estados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Unidos: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Biden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elegeu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prioridade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atuar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mas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há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dificuldade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aprovar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leis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aprovou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 Safety Act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Canadá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Austrália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sustentabilidade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jornalismo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345796">
              <a:lnSpc>
                <a:spcPct val="115000"/>
              </a:lnSpc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Discussão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âmbito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América Latina: </a:t>
            </a:r>
            <a:r>
              <a:rPr lang="en-US" sz="2178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Mercosul</a:t>
            </a:r>
            <a:r>
              <a:rPr lang="en-US" sz="2178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OEA</a:t>
            </a: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algn="just">
              <a:lnSpc>
                <a:spcPct val="120000"/>
              </a:lnSpc>
              <a:spcBef>
                <a:spcPts val="1452"/>
              </a:spcBef>
            </a:pPr>
            <a:endParaRPr sz="2178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e6be826b04_2_189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2e6be826b04_2_189"/>
          <p:cNvSpPr txBox="1"/>
          <p:nvPr/>
        </p:nvSpPr>
        <p:spPr>
          <a:xfrm>
            <a:off x="935112" y="180659"/>
            <a:ext cx="9090242" cy="1226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452"/>
              </a:spcBef>
              <a:spcAft>
                <a:spcPts val="1452"/>
              </a:spcAft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Contexto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nacional</a:t>
            </a:r>
            <a:endParaRPr sz="3086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2e6be826b04_2_189"/>
          <p:cNvSpPr txBox="1"/>
          <p:nvPr/>
        </p:nvSpPr>
        <p:spPr>
          <a:xfrm>
            <a:off x="1100173" y="1298064"/>
            <a:ext cx="9703662" cy="4386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 marL="360189" indent="-342900">
              <a:lnSpc>
                <a:spcPct val="90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8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janeiro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sem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três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desinformação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0189" indent="-342900">
              <a:lnSpc>
                <a:spcPct val="115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Combater 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extremismo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violento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fortalecer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Estado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Direito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digital</a:t>
            </a:r>
          </a:p>
          <a:p>
            <a:pPr marL="360189" indent="-342900">
              <a:lnSpc>
                <a:spcPct val="115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atuado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vácuo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legislações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0189" indent="-342900">
              <a:lnSpc>
                <a:spcPct val="115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agenda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abrangente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0189" indent="-342900">
              <a:lnSpc>
                <a:spcPct val="115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Cenário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desfavorável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avanço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Câmara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Deputados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0189" indent="-342900">
              <a:lnSpc>
                <a:spcPct val="115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Desinformação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PL de IA, mas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afirma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-se 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princípio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organizador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72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5623"/>
          </a:xfrm>
        </p:spPr>
        <p:txBody>
          <a:bodyPr>
            <a:normAutofit/>
          </a:bodyPr>
          <a:lstStyle/>
          <a:p>
            <a:r>
              <a:rPr lang="pt-BR" sz="3600" b="0" dirty="0"/>
              <a:t>Pontos chave para regulação de plataformas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arenR"/>
            </a:pPr>
            <a:r>
              <a:rPr lang="pt-BR" dirty="0"/>
              <a:t>Estabelecimento de medidas de transparência e ‘devido processo’ de moderação de conteúdo para todos os usuários.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pt-BR" dirty="0"/>
              <a:t>Revisão do modelo de responsabilidade das plataformas sobre conteúdo de terceiros – impedir </a:t>
            </a:r>
            <a:r>
              <a:rPr lang="pt-BR" dirty="0" err="1"/>
              <a:t>desresponsabilização</a:t>
            </a:r>
            <a:r>
              <a:rPr lang="pt-BR" dirty="0"/>
              <a:t> total (incentivo a conteúdos ilegais e desinformação) ou responsabilização total (efeito de </a:t>
            </a:r>
            <a:r>
              <a:rPr lang="pt-BR" dirty="0" err="1"/>
              <a:t>silenciamento</a:t>
            </a:r>
            <a:r>
              <a:rPr lang="pt-BR" dirty="0"/>
              <a:t> sobre a liberdade de expressão). Maior responsabilidade para publicidade e conteúdos patrocinados/impulsionados.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pt-BR" dirty="0"/>
              <a:t>Atuar para avaliar e atenuar riscos sistêmicos decorrentes dos seus serviços, inclusive algoritmos (sistema semelhante ao adotado na União Europeia).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pt-BR" dirty="0"/>
              <a:t>Garantir que conteúdos que já são ilegais no ambiente off-line sejam tratados como ilegais no ambiente online (dever de cuidado das plataformas)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pt-BR" dirty="0"/>
              <a:t>Adotar estruturas regulatórias que supervisionem as obrigações das plataformas, mas que NÃO tenham papel de decisão sobre conteúdos individuais dos usuários. </a:t>
            </a:r>
          </a:p>
        </p:txBody>
      </p:sp>
    </p:spTree>
    <p:extLst>
      <p:ext uri="{BB962C8B-B14F-4D97-AF65-F5344CB8AC3E}">
        <p14:creationId xmlns:p14="http://schemas.microsoft.com/office/powerpoint/2010/main" val="138365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6be826b04_2_69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2e6be826b04_2_69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108" name="Google Shape;108;g2e6be826b04_2_69"/>
          <p:cNvSpPr txBox="1"/>
          <p:nvPr/>
        </p:nvSpPr>
        <p:spPr>
          <a:xfrm>
            <a:off x="935112" y="616417"/>
            <a:ext cx="7806494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Integridade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da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Informação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e IA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</a:pPr>
            <a:endParaRPr sz="3267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2e6be826b04_2_69"/>
          <p:cNvSpPr txBox="1"/>
          <p:nvPr/>
        </p:nvSpPr>
        <p:spPr>
          <a:xfrm>
            <a:off x="935112" y="1329489"/>
            <a:ext cx="9235089" cy="4504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Autofit/>
          </a:bodyPr>
          <a:lstStyle/>
          <a:p>
            <a:pPr marL="207477" indent="-195951">
              <a:buClr>
                <a:srgbClr val="000000"/>
              </a:buClr>
              <a:buSzPts val="2200"/>
              <a:buChar char="•"/>
            </a:pP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Escala do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aumentar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exponencialmente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IA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generativa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 2338/2023 do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Senado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Federal;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Necessidade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estratégia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abrangente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regulação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políticas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públicas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Preocupações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centrais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19004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Incorporar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valor –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princípios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diretrizes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abordagem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abrangente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inputs e outputs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19004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Reconhecimento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significativo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democracia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exercício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direitos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19004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Necessidade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combater o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mídia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sintética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manipulação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política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financeira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19004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Impacto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econômico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sustentabilidade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produtores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19004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Estabelecer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marcas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d´água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registros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proveniência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19004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Estrutura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institucional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adequada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lidar com o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e6be826b04_2_97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2e6be826b04_2_97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165" name="Google Shape;165;g2e6be826b04_2_97"/>
          <p:cNvSpPr txBox="1"/>
          <p:nvPr/>
        </p:nvSpPr>
        <p:spPr>
          <a:xfrm>
            <a:off x="835195" y="419048"/>
            <a:ext cx="10342180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Agenda de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promoção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da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integridade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da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informação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(1)</a:t>
            </a:r>
            <a:endParaRPr sz="32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e6be826b04_2_97"/>
          <p:cNvSpPr txBox="1"/>
          <p:nvPr/>
        </p:nvSpPr>
        <p:spPr>
          <a:xfrm>
            <a:off x="958252" y="1465836"/>
            <a:ext cx="8758891" cy="4499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2500"/>
            </a:pP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Regulação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digitais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Inteligência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artificial</a:t>
            </a: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spcBef>
                <a:spcPts val="1391"/>
              </a:spcBef>
              <a:buClr>
                <a:schemeClr val="dk1"/>
              </a:buClr>
              <a:buSzPts val="2500"/>
            </a:pP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Políticas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públicas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midiática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Fortalecimento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jornalismo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digital 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Pesquisa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tecnologia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direitos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digital 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25526-ABB9-AB8B-F3CF-359DF288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4517"/>
            <a:ext cx="10515600" cy="785758"/>
          </a:xfrm>
        </p:spPr>
        <p:txBody>
          <a:bodyPr>
            <a:normAutofit/>
          </a:bodyPr>
          <a:lstStyle/>
          <a:p>
            <a:r>
              <a:rPr lang="pt-BR" sz="3600" b="0" dirty="0"/>
              <a:t>Roteiro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096BE5-8930-1175-E002-9DC26F12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195" y="1529256"/>
            <a:ext cx="11674366" cy="496361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Transformação digital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Mudanças no ambiente informacional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Impactos para a democracia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Liberdade de expressão – dimensões individual e coletiva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Integridade da informação – definição e formas de garantir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Contexto internacional e nacional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Regulação plataformas / Regulação IA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</a:pPr>
            <a:r>
              <a:rPr lang="pt-BR" sz="2200" dirty="0">
                <a:latin typeface="Cambria" panose="02040503050406030204" pitchFamily="18" charset="0"/>
                <a:ea typeface="Cambria" panose="02040503050406030204" pitchFamily="18" charset="0"/>
              </a:rPr>
              <a:t>Agenda de promoção da integridade da informação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178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e6be826b04_2_89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2e6be826b04_2_89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174" name="Google Shape;174;g2e6be826b04_2_89"/>
          <p:cNvSpPr txBox="1"/>
          <p:nvPr/>
        </p:nvSpPr>
        <p:spPr>
          <a:xfrm>
            <a:off x="844825" y="390320"/>
            <a:ext cx="10644809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Agenda de promoção da integridade da informação (2)</a:t>
            </a:r>
            <a:endParaRPr lang="pt-BR" sz="32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g2e6be826b04_2_89"/>
          <p:cNvSpPr txBox="1"/>
          <p:nvPr/>
        </p:nvSpPr>
        <p:spPr>
          <a:xfrm>
            <a:off x="924339" y="1295429"/>
            <a:ext cx="9750287" cy="545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2500"/>
            </a:pP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Ações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diretas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governo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Estratégias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integradas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enfrentar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desinformação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contra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políticas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públicas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Expansão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rede de TVs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rádios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públicas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</a:pP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Articulação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internacional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079632" lvl="2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Multilateral: ONU, UNESCO, G20,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Mercosul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079632" lvl="2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Bilateral: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Alemanha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França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Intercâmbio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políticas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midiática</a:t>
            </a:r>
            <a:endParaRPr lang="en-US"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432" lvl="1" indent="-24782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Iniciativa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Global para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Mudanças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Clima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5000"/>
              </a:lnSpc>
              <a:spcBef>
                <a:spcPts val="1391"/>
              </a:spcBef>
            </a:pP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91916" y="1768642"/>
            <a:ext cx="54008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Obrigado!</a:t>
            </a:r>
          </a:p>
          <a:p>
            <a:endParaRPr lang="pt-BR" sz="2800" dirty="0"/>
          </a:p>
          <a:p>
            <a:r>
              <a:rPr lang="pt-BR" sz="2800" dirty="0" smtClean="0"/>
              <a:t>politicasdigitais@presidencia.gov.br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08351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e6be826b04_1_40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280" name="Google Shape;280;g2e6be826b04_1_40"/>
          <p:cNvSpPr txBox="1">
            <a:spLocks noGrp="1"/>
          </p:cNvSpPr>
          <p:nvPr>
            <p:ph type="ctrTitle"/>
          </p:nvPr>
        </p:nvSpPr>
        <p:spPr>
          <a:xfrm>
            <a:off x="1971403" y="2125981"/>
            <a:ext cx="8249203" cy="1357551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pPr algn="r">
              <a:buClr>
                <a:schemeClr val="dk1"/>
              </a:buClr>
              <a:buSzPts val="5400"/>
            </a:pPr>
            <a:r>
              <a:rPr lang="en-US" sz="490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Apresentação Instrução Normativa n° 4 - SECOM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e6be826b04_1_565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2e6be826b04_1_565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288" name="Google Shape;288;g2e6be826b04_1_565"/>
          <p:cNvSpPr txBox="1"/>
          <p:nvPr/>
        </p:nvSpPr>
        <p:spPr>
          <a:xfrm>
            <a:off x="1687705" y="527744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67" b="1" dirty="0" err="1">
                <a:solidFill>
                  <a:srgbClr val="FF0000"/>
                </a:solidFill>
              </a:rPr>
              <a:t>Contexto</a:t>
            </a:r>
            <a:r>
              <a:rPr lang="en-US" sz="3267" b="1" dirty="0">
                <a:solidFill>
                  <a:srgbClr val="FF0000"/>
                </a:solidFill>
              </a:rPr>
              <a:t>: </a:t>
            </a:r>
            <a:r>
              <a:rPr lang="en-US" sz="3267" b="1" dirty="0" err="1">
                <a:solidFill>
                  <a:srgbClr val="FF0000"/>
                </a:solidFill>
              </a:rPr>
              <a:t>Acórdão</a:t>
            </a:r>
            <a:r>
              <a:rPr lang="en-US" sz="3267" b="1" dirty="0">
                <a:solidFill>
                  <a:srgbClr val="FF0000"/>
                </a:solidFill>
              </a:rPr>
              <a:t> TCU 2553/2022 </a:t>
            </a:r>
            <a:r>
              <a:rPr lang="en-US" sz="3267" b="1" dirty="0" err="1">
                <a:solidFill>
                  <a:srgbClr val="FF0000"/>
                </a:solidFill>
              </a:rPr>
              <a:t>Plenário</a:t>
            </a:r>
            <a:r>
              <a:rPr lang="en-US" sz="3267" b="1" dirty="0">
                <a:solidFill>
                  <a:srgbClr val="FF0000"/>
                </a:solidFill>
              </a:rPr>
              <a:t>  </a:t>
            </a:r>
            <a:endParaRPr sz="3993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g2e6be826b04_1_565"/>
          <p:cNvSpPr txBox="1"/>
          <p:nvPr/>
        </p:nvSpPr>
        <p:spPr>
          <a:xfrm>
            <a:off x="881130" y="1437184"/>
            <a:ext cx="9543570" cy="4367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rmAutofit fontScale="92500" lnSpcReduction="20000"/>
          </a:bodyPr>
          <a:lstStyle/>
          <a:p>
            <a:pPr marL="207477" indent="-200446">
              <a:lnSpc>
                <a:spcPct val="90000"/>
              </a:lnSpc>
              <a:buClr>
                <a:srgbClr val="000000"/>
              </a:buClr>
              <a:buSzPct val="100000"/>
              <a:buFont typeface="Calibri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9.4.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determinar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Ministério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Comunicações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termos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 art. 5º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Resolução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TCU 315/2020, que, no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prazo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90 (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noventa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dias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diretrizes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instrumento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normativo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orientações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definições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responsabilidades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acompanhamento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contratos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firmados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agências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publicidade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especial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quanto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aderência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dos sites que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veiculam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anúncios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campanhas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critérios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definidos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pela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administração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00446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Font typeface="Calibri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9.5.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indeferir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pedido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admissão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processo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condição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 </a:t>
            </a:r>
            <a:r>
              <a:rPr lang="en-US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amicus curiae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feito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pela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Associação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Brasileira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Agentes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Digitais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00446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Font typeface="Calibri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9.6.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notificar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decisão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Representante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Secretaria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Especial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Comunicação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Social, 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Ministério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Comunicações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Advocacia-Geral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Secretaria-Geral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Presidência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República, o Supremo Tribunal Federal, 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Ministério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Público Federal e 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Associação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Brasileira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Agentes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Digitais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00446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Font typeface="Calibri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9.7.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encaminhar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cópia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decisão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Controladoria-Geral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à Casa-Civil,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subsídio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cumprimento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recomendação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que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trata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item 9.3 do </a:t>
            </a:r>
            <a:r>
              <a:rPr lang="en-US" u="sng" dirty="0" err="1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Acórdão</a:t>
            </a:r>
            <a:r>
              <a:rPr lang="en-US" u="sng" dirty="0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1329/2020-TCU-Plenário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00446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9.8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determinar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Segecex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criação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grupo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(GT) com vistas a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estudar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legalidade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contratação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pela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administração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programas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publicidade</a:t>
            </a:r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online 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Google Ads, Yahoo Bing Network, Media.net,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dentre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outros, para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veicular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publicidade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institucional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utilidade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bem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levantar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envolvidos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nesse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contratação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possíveis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instrumentos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encaminhando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relatório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no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prazo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90 (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noventa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dias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gabinete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 Rela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Fonte: </a:t>
            </a:r>
            <a:r>
              <a:rPr lang="en-US" u="sng" dirty="0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TCU</a:t>
            </a: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e6be826b04_1_574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g2e6be826b04_1_574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297" name="Google Shape;297;g2e6be826b04_1_574"/>
          <p:cNvSpPr txBox="1"/>
          <p:nvPr/>
        </p:nvSpPr>
        <p:spPr>
          <a:xfrm>
            <a:off x="2043962" y="331374"/>
            <a:ext cx="7779539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67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Objetivos (Art. 3º)</a:t>
            </a:r>
            <a:endParaRPr sz="3993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g2e6be826b04_1_574"/>
          <p:cNvSpPr txBox="1"/>
          <p:nvPr/>
        </p:nvSpPr>
        <p:spPr>
          <a:xfrm>
            <a:off x="1903853" y="1043495"/>
            <a:ext cx="8636914" cy="5452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Autofit/>
          </a:bodyPr>
          <a:lstStyle/>
          <a:p>
            <a:pPr marL="311216" indent="-299690">
              <a:lnSpc>
                <a:spcPct val="90000"/>
              </a:lnSpc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Contribuir para a segurança da imagem de órgãos e entidades integrantes do SICOM;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Coibir a monetização, em decorrência de ações publicitárias dos integrantes do SICOM, de sites, aplicativos e produtores de conteúdo na internet que ensejem risco de dano à imagem das instituições do Poder Executivo Federal por infração à legislação nacional ou por inadequação a políticas e padrões de segurança e de adequação à marca do Governo Federal;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Imprimir mais segurança às ações de publicidade na internet dos órgãos e entidades integrantes do SICOM;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Contribuir para promoção de um ecossistema informacional íntegro na internet;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Incentivar boas práticas de ética e transparência na produção e divulgação de conteúdos publicitários e informativos;  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Incentivar boas práticas de segurança de marca, de coleta de dados e de uso de tecnologias e soluções inovadoras na publicidade online;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Promover a presença de veículos informativos voltados à cobertura de temas de interesse de grupos historicamente vulnerabilizados no portfólio de redes de anúncio e no MIDICAD; e </a:t>
            </a:r>
            <a:endParaRPr sz="1634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11216" indent="-299690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-US" sz="1634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Promover a criação e o fortalecimento de políticas de transparência por parte dos veículos (publishers), oferecendo visibilidade que ajude a evitar a veiculação de publicidade em sites, canais e perfis que estejam em desconformidade com as normas vigentes.</a:t>
            </a:r>
            <a:endParaRPr sz="181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e6be826b04_1_584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g2e6be826b04_1_584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306" name="Google Shape;306;g2e6be826b04_1_584"/>
          <p:cNvSpPr txBox="1"/>
          <p:nvPr/>
        </p:nvSpPr>
        <p:spPr>
          <a:xfrm>
            <a:off x="2047585" y="424150"/>
            <a:ext cx="8172696" cy="55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993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Dois tipos de critérios</a:t>
            </a:r>
            <a:endParaRPr sz="3993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2e6be826b04_1_584"/>
          <p:cNvSpPr txBox="1"/>
          <p:nvPr/>
        </p:nvSpPr>
        <p:spPr>
          <a:xfrm>
            <a:off x="2004252" y="1140190"/>
            <a:ext cx="8172696" cy="4365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sz="1634" b="1">
                <a:solidFill>
                  <a:srgbClr val="000000"/>
                </a:solidFill>
              </a:rPr>
              <a:t>1-</a:t>
            </a:r>
            <a:r>
              <a:rPr lang="en-US" sz="2178" b="1">
                <a:solidFill>
                  <a:srgbClr val="000000"/>
                </a:solidFill>
              </a:rPr>
              <a:t> Critérios para cadastro: TRANSPARÊNCIA (Artigo 6º)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2178" b="1">
              <a:solidFill>
                <a:srgbClr val="000000"/>
              </a:solidFill>
            </a:endParaRPr>
          </a:p>
          <a:p>
            <a:pPr marL="207477" indent="-197103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Char char="•"/>
            </a:pPr>
            <a:r>
              <a:rPr lang="en-US" sz="2178">
                <a:solidFill>
                  <a:srgbClr val="000000"/>
                </a:solidFill>
              </a:rPr>
              <a:t>Informações públicas de expediente/responsável; 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7103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Char char="•"/>
            </a:pPr>
            <a:r>
              <a:rPr lang="en-US" sz="2178">
                <a:solidFill>
                  <a:srgbClr val="000000"/>
                </a:solidFill>
              </a:rPr>
              <a:t>Registro no país (CNPJ);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7103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Char char="•"/>
            </a:pPr>
            <a:r>
              <a:rPr lang="en-US" sz="2178">
                <a:solidFill>
                  <a:srgbClr val="000000"/>
                </a:solidFill>
              </a:rPr>
              <a:t>Contato ou canal para a sociedade reclamar;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2178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r>
              <a:rPr lang="en-US" sz="2541" b="1">
                <a:solidFill>
                  <a:srgbClr val="000000"/>
                </a:solidFill>
              </a:rPr>
              <a:t/>
            </a:r>
            <a:br>
              <a:rPr lang="en-US" sz="2541" b="1">
                <a:solidFill>
                  <a:srgbClr val="000000"/>
                </a:solidFill>
              </a:rPr>
            </a:br>
            <a:r>
              <a:rPr lang="en-US" sz="2178" b="1">
                <a:solidFill>
                  <a:srgbClr val="000000"/>
                </a:solidFill>
              </a:rPr>
              <a:t>2- Critérios de conteúdo: NEGATIVAÇÃO* (Artigos 7º a 9º)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2178">
              <a:solidFill>
                <a:srgbClr val="000000"/>
              </a:solidFill>
            </a:endParaRPr>
          </a:p>
          <a:p>
            <a:pPr marL="207477" indent="-197103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ct val="100000"/>
              <a:buChar char="•"/>
            </a:pPr>
            <a:r>
              <a:rPr lang="en-US" sz="2178">
                <a:solidFill>
                  <a:srgbClr val="000000"/>
                </a:solidFill>
              </a:rPr>
              <a:t>Conteúdo infringir ou com alto risco de infringir as normas legais vigentes. 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7103">
              <a:lnSpc>
                <a:spcPct val="110000"/>
              </a:lnSpc>
              <a:spcBef>
                <a:spcPts val="908"/>
              </a:spcBef>
              <a:buClr>
                <a:srgbClr val="000000"/>
              </a:buClr>
              <a:buSzPct val="100000"/>
              <a:buChar char="•"/>
            </a:pPr>
            <a:r>
              <a:rPr lang="en-US" sz="2178">
                <a:solidFill>
                  <a:srgbClr val="000000"/>
                </a:solidFill>
              </a:rPr>
              <a:t>Exemplos: racismo, LGBTfobia, violência política contra mulheres, atentado contra Estado Democrático de Direito.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89907">
              <a:lnSpc>
                <a:spcPct val="90000"/>
              </a:lnSpc>
              <a:spcBef>
                <a:spcPts val="908"/>
              </a:spcBef>
            </a:pPr>
            <a:endParaRPr sz="2178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r>
              <a:rPr lang="en-US" sz="1906" b="1">
                <a:solidFill>
                  <a:srgbClr val="000000"/>
                </a:solidFill>
              </a:rPr>
              <a:t>*</a:t>
            </a:r>
            <a:r>
              <a:rPr lang="en-US" sz="1724">
                <a:solidFill>
                  <a:srgbClr val="000000"/>
                </a:solidFill>
              </a:rPr>
              <a:t>Suspensão da situação de aptidão no cadastro do MIDIACAD ou da contratação para veiculação de publicidade</a:t>
            </a:r>
            <a:endParaRPr sz="254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1452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e6be826b04_1_720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2e6be826b04_1_720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graphicFrame>
        <p:nvGraphicFramePr>
          <p:cNvPr id="315" name="Google Shape;315;g2e6be826b04_1_720"/>
          <p:cNvGraphicFramePr/>
          <p:nvPr>
            <p:extLst>
              <p:ext uri="{D42A27DB-BD31-4B8C-83A1-F6EECF244321}">
                <p14:modId xmlns:p14="http://schemas.microsoft.com/office/powerpoint/2010/main" val="3580126808"/>
              </p:ext>
            </p:extLst>
          </p:nvPr>
        </p:nvGraphicFramePr>
        <p:xfrm>
          <a:off x="499276" y="721112"/>
          <a:ext cx="11362391" cy="5122627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80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31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0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300" u="none" strike="noStrike" cap="none" dirty="0"/>
                        <a:t>Sites e </a:t>
                      </a:r>
                      <a:r>
                        <a:rPr lang="en-US" sz="1300" u="none" strike="noStrike" cap="none" dirty="0" err="1"/>
                        <a:t>aplicativos</a:t>
                      </a:r>
                      <a:r>
                        <a:rPr lang="en-US" sz="1300" u="none" strike="noStrike" cap="none" dirty="0"/>
                        <a:t> de </a:t>
                      </a:r>
                      <a:r>
                        <a:rPr lang="en-US" sz="1300" u="none" strike="noStrike" cap="none" dirty="0" err="1"/>
                        <a:t>oferta</a:t>
                      </a:r>
                      <a:r>
                        <a:rPr lang="en-US" sz="1300" u="none" strike="noStrike" cap="none" dirty="0"/>
                        <a:t> </a:t>
                      </a:r>
                      <a:r>
                        <a:rPr lang="en-US" sz="1300" u="none" strike="noStrike" cap="none" dirty="0" err="1"/>
                        <a:t>ou</a:t>
                      </a:r>
                      <a:r>
                        <a:rPr lang="en-US" sz="1300" u="none" strike="noStrike" cap="none" dirty="0"/>
                        <a:t> </a:t>
                      </a:r>
                      <a:r>
                        <a:rPr lang="en-US" sz="1300" u="none" strike="noStrike" cap="none" dirty="0" err="1"/>
                        <a:t>fornecimento</a:t>
                      </a:r>
                      <a:r>
                        <a:rPr lang="en-US" sz="1300" u="none" strike="noStrike" cap="none" dirty="0"/>
                        <a:t> de bens </a:t>
                      </a:r>
                      <a:r>
                        <a:rPr lang="en-US" sz="1300" u="none" strike="noStrike" cap="none" dirty="0" err="1"/>
                        <a:t>ou</a:t>
                      </a:r>
                      <a:r>
                        <a:rPr lang="en-US" sz="1300" u="none" strike="noStrike" cap="none" dirty="0"/>
                        <a:t> </a:t>
                      </a:r>
                      <a:r>
                        <a:rPr lang="en-US" sz="1300" u="none" strike="noStrike" cap="none" dirty="0" err="1"/>
                        <a:t>serviços</a:t>
                      </a:r>
                      <a:endParaRPr sz="13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/>
                        <a:t>Sites ou aplicativos </a:t>
                      </a:r>
                      <a:endParaRPr sz="16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/>
                        <a:t>de conteúdo </a:t>
                      </a:r>
                      <a:endParaRPr sz="16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/>
                        <a:t>jornalístico ou informativo</a:t>
                      </a:r>
                      <a:endParaRPr sz="13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300" u="none" strike="noStrike" cap="none"/>
                        <a:t>Produtores de conteúdo (?informativo ou jornalístico?)</a:t>
                      </a:r>
                      <a:r>
                        <a:rPr lang="en-US" sz="13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300" u="none" strike="noStrike" cap="none"/>
                        <a:t>em plataforma digital</a:t>
                      </a:r>
                      <a:endParaRPr sz="13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300" u="none" strike="noStrike" cap="none"/>
                        <a:t>Plataforma digital</a:t>
                      </a:r>
                      <a:endParaRPr sz="13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Operadores de publicidade programática</a:t>
                      </a:r>
                      <a:endParaRPr sz="1300" b="1" u="none" strike="noStrike" cap="none"/>
                    </a:p>
                  </a:txBody>
                  <a:tcPr marL="82997" marR="82997" marT="41498" marB="414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941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Informação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pública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do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nome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da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pessoa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jurídica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endereço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sede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jurídica</a:t>
                      </a:r>
                      <a:r>
                        <a:rPr lang="en-US" sz="1300" b="0" i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no </a:t>
                      </a:r>
                      <a:r>
                        <a:rPr lang="en-US" sz="1300" b="0" i="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país</a:t>
                      </a:r>
                      <a:endParaRPr sz="1600" dirty="0"/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3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expediente, incluindo editor responsável e/ou equipe de reportagem</a:t>
                      </a:r>
                      <a:endParaRPr sz="13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Informação pública d</a:t>
                      </a: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 nome, conforme registro civil, do responsável pelo conteúdo.</a:t>
                      </a:r>
                      <a:endParaRPr sz="1200" b="0" i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Termos de uso públicos, em português, incluindo regras e ações para combate à desinformação, discurso de ódio, assédio e promoção de atividades, produtos ou serviços ilegais, </a:t>
                      </a: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incluindo infração de direitos autorais, bem como medidas para a proteção dos direitos de crianças e adolescentes</a:t>
                      </a:r>
                      <a:r>
                        <a:rPr lang="en-US" sz="12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Políticas para conter a veiculação de publicidade em provedores de aplicações que infrinjam a legislação nacional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7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CNPJ</a:t>
                      </a:r>
                      <a:endParaRPr sz="1500" b="0" i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CNPJ </a:t>
                      </a:r>
                      <a:endParaRPr sz="1600"/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CNPJ</a:t>
                      </a:r>
                      <a:endParaRPr sz="1600"/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CNPJ</a:t>
                      </a:r>
                      <a:endParaRPr sz="1600"/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CNPJ </a:t>
                      </a:r>
                      <a:endParaRPr sz="1600"/>
                    </a:p>
                  </a:txBody>
                  <a:tcPr marL="82997" marR="82997" marT="41498" marB="4149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75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endParaRPr sz="1200" b="0" i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Canal ou contato para envio de reclamação, denúncia ou pedido de direito de resposta e retratação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Contato para envio de reclamação, denúncia ou pedido de direito de resposta e retratação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Canal ou contato para envio de reclamação, denúncia ou pedido de direito de resposta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endParaRPr sz="1200" b="0" i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72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endParaRPr sz="1200" b="0" i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endParaRPr sz="1200" b="0" i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Garantir a identificação de conteúdo publicitário, por meio do uso da expressão “publicidade” em todos os conteúdos em que houver acordo comercial ou troca de bens e serviços.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Mecanismos de bloqueio de conteúdos específicos, bem como capacidade de filtrar termos, palavras-chaves e/ou categorias, abarcados pelos contratos mantidos com agências de propaganda de integrantes do SICOM.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Calibri"/>
                        <a:buNone/>
                      </a:pP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Mecanismos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bloqueio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conteúdos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específicos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bem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como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capacidade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filtrar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palavras-chaves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e/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categorias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abarcados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pelos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contratos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mantidos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com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agências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propaganda de </a:t>
                      </a:r>
                      <a:r>
                        <a:rPr lang="en-US" sz="120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integrantes</a:t>
                      </a:r>
                      <a:r>
                        <a:rPr lang="en-US" sz="120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do SICOM.</a:t>
                      </a: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2997" marR="82997" marT="41498" marB="4149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6" name="Google Shape;316;g2e6be826b04_1_720"/>
          <p:cNvSpPr txBox="1"/>
          <p:nvPr/>
        </p:nvSpPr>
        <p:spPr>
          <a:xfrm>
            <a:off x="330334" y="146352"/>
            <a:ext cx="8140296" cy="57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632" b="1" dirty="0">
                <a:solidFill>
                  <a:srgbClr val="FF0000"/>
                </a:solidFill>
              </a:rPr>
              <a:t/>
            </a:r>
            <a:br>
              <a:rPr lang="en-US" sz="2632" b="1" dirty="0">
                <a:solidFill>
                  <a:srgbClr val="FF0000"/>
                </a:solidFill>
              </a:rPr>
            </a:br>
            <a:r>
              <a:rPr lang="en-US" sz="2632" b="1" dirty="0" err="1">
                <a:solidFill>
                  <a:srgbClr val="FF0000"/>
                </a:solidFill>
              </a:rPr>
              <a:t>Critérios</a:t>
            </a:r>
            <a:r>
              <a:rPr lang="en-US" sz="2632" b="1" dirty="0">
                <a:solidFill>
                  <a:srgbClr val="FF0000"/>
                </a:solidFill>
              </a:rPr>
              <a:t> de </a:t>
            </a:r>
            <a:r>
              <a:rPr lang="en-US" sz="2632" b="1" dirty="0" err="1">
                <a:solidFill>
                  <a:srgbClr val="FF0000"/>
                </a:solidFill>
              </a:rPr>
              <a:t>transparência</a:t>
            </a:r>
            <a:r>
              <a:rPr lang="en-US" sz="2632" b="1" dirty="0">
                <a:solidFill>
                  <a:srgbClr val="FF0000"/>
                </a:solidFill>
              </a:rPr>
              <a:t> </a:t>
            </a:r>
            <a:r>
              <a:rPr lang="en-US" sz="2632" b="1" dirty="0" err="1">
                <a:solidFill>
                  <a:srgbClr val="FF0000"/>
                </a:solidFill>
              </a:rPr>
              <a:t>por</a:t>
            </a:r>
            <a:r>
              <a:rPr lang="en-US" sz="2632" b="1" dirty="0">
                <a:solidFill>
                  <a:srgbClr val="FF0000"/>
                </a:solidFill>
              </a:rPr>
              <a:t> </a:t>
            </a:r>
            <a:r>
              <a:rPr lang="en-US" sz="2632" b="1" dirty="0" err="1">
                <a:solidFill>
                  <a:srgbClr val="FF0000"/>
                </a:solidFill>
              </a:rPr>
              <a:t>tipo</a:t>
            </a:r>
            <a:r>
              <a:rPr lang="en-US" sz="2632" b="1" dirty="0">
                <a:solidFill>
                  <a:srgbClr val="FF0000"/>
                </a:solidFill>
              </a:rPr>
              <a:t> de </a:t>
            </a:r>
            <a:r>
              <a:rPr lang="en-US" sz="2632" b="1" dirty="0" err="1">
                <a:solidFill>
                  <a:srgbClr val="FF0000"/>
                </a:solidFill>
              </a:rPr>
              <a:t>agente</a:t>
            </a:r>
            <a:r>
              <a:rPr lang="en-US" sz="3358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358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632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sz="454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e6be826b04_1_594"/>
          <p:cNvSpPr txBox="1">
            <a:spLocks noGrp="1"/>
          </p:cNvSpPr>
          <p:nvPr>
            <p:ph type="body" idx="1"/>
          </p:nvPr>
        </p:nvSpPr>
        <p:spPr>
          <a:xfrm>
            <a:off x="1655574" y="1529256"/>
            <a:ext cx="9293082" cy="496346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2974" tIns="41476" rIns="82974" bIns="41476" rtlCol="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ts val="2400"/>
            </a:pPr>
            <a:endParaRPr sz="2178"/>
          </a:p>
          <a:p>
            <a:pPr indent="-288163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indent="-288163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marL="0" indent="0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indent="-288163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indent="-288163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indent="-288163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marL="0" indent="0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  <a:p>
            <a:pPr marL="0" indent="0">
              <a:lnSpc>
                <a:spcPct val="100000"/>
              </a:lnSpc>
              <a:spcBef>
                <a:spcPts val="545"/>
              </a:spcBef>
              <a:buSzPts val="2200"/>
            </a:pPr>
            <a:endParaRPr sz="1997"/>
          </a:p>
        </p:txBody>
      </p:sp>
      <p:sp>
        <p:nvSpPr>
          <p:cNvPr id="323" name="Google Shape;323;g2e6be826b04_1_594"/>
          <p:cNvSpPr txBox="1"/>
          <p:nvPr/>
        </p:nvSpPr>
        <p:spPr>
          <a:xfrm>
            <a:off x="666204" y="281328"/>
            <a:ext cx="8488800" cy="81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41" b="1" dirty="0" err="1">
                <a:solidFill>
                  <a:srgbClr val="FF0000"/>
                </a:solidFill>
              </a:rPr>
              <a:t>Critério</a:t>
            </a:r>
            <a:r>
              <a:rPr lang="en-US" sz="2541" b="1" dirty="0">
                <a:solidFill>
                  <a:srgbClr val="FF0000"/>
                </a:solidFill>
              </a:rPr>
              <a:t> de </a:t>
            </a:r>
            <a:r>
              <a:rPr lang="en-US" sz="2541" b="1" dirty="0" err="1">
                <a:solidFill>
                  <a:srgbClr val="FF0000"/>
                </a:solidFill>
              </a:rPr>
              <a:t>conteúdo</a:t>
            </a:r>
            <a:r>
              <a:rPr lang="en-US" sz="2541" b="1" dirty="0">
                <a:solidFill>
                  <a:srgbClr val="FF0000"/>
                </a:solidFill>
              </a:rPr>
              <a:t>: </a:t>
            </a:r>
            <a:r>
              <a:rPr lang="en-US" sz="2541" b="1" dirty="0" err="1">
                <a:solidFill>
                  <a:srgbClr val="FF0000"/>
                </a:solidFill>
              </a:rPr>
              <a:t>risco</a:t>
            </a:r>
            <a:r>
              <a:rPr lang="en-US" sz="2541" b="1" dirty="0">
                <a:solidFill>
                  <a:srgbClr val="FF0000"/>
                </a:solidFill>
              </a:rPr>
              <a:t> de </a:t>
            </a:r>
            <a:r>
              <a:rPr lang="en-US" sz="2541" b="1" dirty="0" err="1">
                <a:solidFill>
                  <a:srgbClr val="FF0000"/>
                </a:solidFill>
              </a:rPr>
              <a:t>danos</a:t>
            </a:r>
            <a:r>
              <a:rPr lang="en-US" sz="2541" b="1" dirty="0">
                <a:solidFill>
                  <a:srgbClr val="FF0000"/>
                </a:solidFill>
              </a:rPr>
              <a:t> à </a:t>
            </a:r>
            <a:r>
              <a:rPr lang="en-US" sz="2541" b="1" dirty="0" err="1">
                <a:solidFill>
                  <a:srgbClr val="FF0000"/>
                </a:solidFill>
              </a:rPr>
              <a:t>imagem</a:t>
            </a:r>
            <a:r>
              <a:rPr lang="en-US" sz="2541" b="1" dirty="0">
                <a:solidFill>
                  <a:srgbClr val="FF0000"/>
                </a:solidFill>
              </a:rPr>
              <a:t> </a:t>
            </a:r>
            <a:r>
              <a:rPr lang="en-US" sz="2541" b="1" dirty="0" err="1">
                <a:solidFill>
                  <a:srgbClr val="FF0000"/>
                </a:solidFill>
              </a:rPr>
              <a:t>por</a:t>
            </a:r>
            <a:r>
              <a:rPr lang="en-US" sz="2541" b="1" dirty="0">
                <a:solidFill>
                  <a:srgbClr val="FF0000"/>
                </a:solidFill>
              </a:rPr>
              <a:t> </a:t>
            </a:r>
            <a:r>
              <a:rPr lang="en-US" sz="2541" b="1" dirty="0" err="1">
                <a:solidFill>
                  <a:srgbClr val="FF0000"/>
                </a:solidFill>
              </a:rPr>
              <a:t>conteúdo</a:t>
            </a:r>
            <a:r>
              <a:rPr lang="en-US" sz="2541" b="1" dirty="0">
                <a:solidFill>
                  <a:srgbClr val="FF0000"/>
                </a:solidFill>
              </a:rPr>
              <a:t> </a:t>
            </a:r>
            <a:r>
              <a:rPr lang="en-US" sz="2541" b="1" dirty="0" err="1">
                <a:solidFill>
                  <a:srgbClr val="FF0000"/>
                </a:solidFill>
              </a:rPr>
              <a:t>contendo</a:t>
            </a:r>
            <a:r>
              <a:rPr lang="en-US" sz="2541" b="1" dirty="0">
                <a:solidFill>
                  <a:srgbClr val="FF0000"/>
                </a:solidFill>
              </a:rPr>
              <a:t> </a:t>
            </a:r>
            <a:r>
              <a:rPr lang="en-US" sz="2541" b="1" dirty="0" err="1">
                <a:solidFill>
                  <a:srgbClr val="FF0000"/>
                </a:solidFill>
              </a:rPr>
              <a:t>requisito</a:t>
            </a:r>
            <a:r>
              <a:rPr lang="en-US" sz="2541" b="1" dirty="0">
                <a:solidFill>
                  <a:srgbClr val="FF0000"/>
                </a:solidFill>
              </a:rPr>
              <a:t> </a:t>
            </a:r>
            <a:r>
              <a:rPr lang="en-US" sz="2541" b="1" dirty="0" err="1">
                <a:solidFill>
                  <a:srgbClr val="FF0000"/>
                </a:solidFill>
              </a:rPr>
              <a:t>objetivo</a:t>
            </a:r>
            <a:r>
              <a:rPr lang="en-US" sz="2541" b="1" dirty="0">
                <a:solidFill>
                  <a:srgbClr val="FF0000"/>
                </a:solidFill>
              </a:rPr>
              <a:t> das </a:t>
            </a:r>
            <a:r>
              <a:rPr lang="en-US" sz="2541" b="1" dirty="0" err="1">
                <a:solidFill>
                  <a:srgbClr val="FF0000"/>
                </a:solidFill>
              </a:rPr>
              <a:t>seguintes</a:t>
            </a:r>
            <a:r>
              <a:rPr lang="en-US" sz="2541" b="1" dirty="0">
                <a:solidFill>
                  <a:srgbClr val="FF0000"/>
                </a:solidFill>
              </a:rPr>
              <a:t> </a:t>
            </a:r>
            <a:r>
              <a:rPr lang="en-US" sz="2541" b="1" dirty="0" err="1">
                <a:solidFill>
                  <a:srgbClr val="FF0000"/>
                </a:solidFill>
              </a:rPr>
              <a:t>condutas</a:t>
            </a:r>
            <a:endParaRPr sz="1089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sz="1089" b="1" dirty="0">
              <a:solidFill>
                <a:srgbClr val="FF0000"/>
              </a:solidFill>
            </a:endParaRPr>
          </a:p>
        </p:txBody>
      </p:sp>
      <p:sp>
        <p:nvSpPr>
          <p:cNvPr id="324" name="Google Shape;324;g2e6be826b04_1_594"/>
          <p:cNvSpPr txBox="1"/>
          <p:nvPr/>
        </p:nvSpPr>
        <p:spPr>
          <a:xfrm>
            <a:off x="781101" y="1188375"/>
            <a:ext cx="10167555" cy="5645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Autofit/>
          </a:bodyPr>
          <a:lstStyle/>
          <a:p>
            <a:pPr marL="207477" indent="-207477">
              <a:lnSpc>
                <a:spcPct val="90000"/>
              </a:lnSpc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- crimes contra o Estado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Democrático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Direito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arts. 359-L e 359-M, do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Decreto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-Lei nº 2.848, de 7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dezembro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1940,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ressalvadas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manifestações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críticas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poderes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constitucionais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atividade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jornalística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reivindicação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direitos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garantias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constitucionais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meio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passeatas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reuniões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greves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aglomerações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qualquer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outra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forma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manifestação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política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propósitos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II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promover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constituir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integrar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prestar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auxílio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pessoalmente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interposta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pessoa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organização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terrorista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cujos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pelo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artigo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3º, da Lei nº 13.260, de 16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março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2016;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III - crimes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tráfico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internacional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crianças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adolescentes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relacionados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materiais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exploração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sexual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menores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arts. 239 a 241-E, da Lei nº 8.069, de 13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julho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1990; 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IV - crimes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Lei nº 7.716, de 5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janeiro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1989, que define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crimes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resultantes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preconceito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raça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 - crimes contra a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VIII da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Especial do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Decreto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-Lei nº 2.848, de 1940;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 –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indução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instigação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suicídio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praticar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automutilação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prestar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auxílio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material para que 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faça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art. 122, do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Decreto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-Lei nº 2.848, de 1940;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VII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infração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sanitária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inciso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 do art. 10, da Lei nº 6.437, de 20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agosto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1977;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VIII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infração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direitos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autorais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previsto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IV e V, da Lei nº 9.610, de 19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fevereiro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1998;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IX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infração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Código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Eleitoral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arts. 323 e 326-B, da Lei nº 4.737, de 15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julho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1965;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infração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Código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Eleitoral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arts. 323 e 326-B, da Lei nº 4.737, de 15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julho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1965;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XI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contravenção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relacionadas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jogos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ilegais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previstos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art. 50, art. 51 e art. 58, do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Decreto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-Lei nº 3.688, de 3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outubro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1941 (Lei das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Contravenções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Penais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 sz="1634" dirty="0"/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XII -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violação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restrição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publicidade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fumígenos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bebidas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alcóolicas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medicamentos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terapias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defensivos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agrícolas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tipificada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arts. 3º, 3º-A, 7º e 8º, da Lei nº 9.294, de 15 de </a:t>
            </a:r>
            <a:r>
              <a:rPr lang="en-US" sz="127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julho</a:t>
            </a:r>
            <a:r>
              <a:rPr lang="en-US" sz="127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1996;</a:t>
            </a:r>
            <a:endParaRPr sz="127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276636">
              <a:spcBef>
                <a:spcPts val="545"/>
              </a:spcBef>
              <a:buClr>
                <a:srgbClr val="000000"/>
              </a:buClr>
              <a:buSzPts val="2400"/>
            </a:pPr>
            <a:endParaRPr sz="2178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288163"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288163"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288163"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288163"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14955" indent="-288163"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  <a:buClr>
                <a:srgbClr val="000000"/>
              </a:buClr>
              <a:buSzPts val="2200"/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e6be826b04_1_600"/>
          <p:cNvSpPr txBox="1"/>
          <p:nvPr/>
        </p:nvSpPr>
        <p:spPr>
          <a:xfrm>
            <a:off x="1189244" y="229041"/>
            <a:ext cx="8244030" cy="1203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67" b="1" dirty="0" err="1">
                <a:solidFill>
                  <a:srgbClr val="FF0000"/>
                </a:solidFill>
              </a:rPr>
              <a:t>Aplicação</a:t>
            </a:r>
            <a:r>
              <a:rPr lang="en-US" sz="3267" b="1" dirty="0">
                <a:solidFill>
                  <a:srgbClr val="FF0000"/>
                </a:solidFill>
              </a:rPr>
              <a:t> do </a:t>
            </a:r>
            <a:r>
              <a:rPr lang="en-US" sz="3267" b="1" dirty="0" err="1">
                <a:solidFill>
                  <a:srgbClr val="FF0000"/>
                </a:solidFill>
              </a:rPr>
              <a:t>critério</a:t>
            </a:r>
            <a:r>
              <a:rPr lang="en-US" sz="3267" b="1" dirty="0">
                <a:solidFill>
                  <a:srgbClr val="FF0000"/>
                </a:solidFill>
              </a:rPr>
              <a:t> de </a:t>
            </a:r>
            <a:r>
              <a:rPr lang="en-US" sz="3267" b="1" dirty="0" err="1">
                <a:solidFill>
                  <a:srgbClr val="FF0000"/>
                </a:solidFill>
              </a:rPr>
              <a:t>conteúdo</a:t>
            </a:r>
            <a:r>
              <a:rPr lang="en-US" sz="3267" b="1" dirty="0">
                <a:solidFill>
                  <a:srgbClr val="FF0000"/>
                </a:solidFill>
              </a:rPr>
              <a:t>: </a:t>
            </a:r>
            <a:endParaRPr sz="3993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g2e6be826b04_1_600"/>
          <p:cNvSpPr txBox="1"/>
          <p:nvPr/>
        </p:nvSpPr>
        <p:spPr>
          <a:xfrm>
            <a:off x="1189244" y="1507876"/>
            <a:ext cx="8244030" cy="4688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rmAutofit/>
          </a:bodyPr>
          <a:lstStyle/>
          <a:p>
            <a:pPr marL="207477" indent="-207477">
              <a:lnSpc>
                <a:spcPct val="90000"/>
              </a:lnSpc>
              <a:buClr>
                <a:srgbClr val="000000"/>
              </a:buClr>
              <a:buSzPts val="2800"/>
              <a:buChar char="•"/>
            </a:pPr>
            <a:r>
              <a:rPr lang="en-US" sz="2541" b="1" dirty="0" err="1">
                <a:solidFill>
                  <a:srgbClr val="000000"/>
                </a:solidFill>
              </a:rPr>
              <a:t>Decisão</a:t>
            </a:r>
            <a:r>
              <a:rPr lang="en-US" sz="2541" b="1" dirty="0">
                <a:solidFill>
                  <a:srgbClr val="000000"/>
                </a:solidFill>
              </a:rPr>
              <a:t> judicial com </a:t>
            </a:r>
            <a:r>
              <a:rPr lang="en-US" sz="2541" b="1" dirty="0" err="1">
                <a:solidFill>
                  <a:srgbClr val="000000"/>
                </a:solidFill>
              </a:rPr>
              <a:t>sanção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expressa</a:t>
            </a:r>
            <a:r>
              <a:rPr lang="en-US" sz="2541" b="1" dirty="0">
                <a:solidFill>
                  <a:srgbClr val="000000"/>
                </a:solidFill>
              </a:rPr>
              <a:t> de </a:t>
            </a:r>
            <a:r>
              <a:rPr lang="en-US" sz="2541" b="1" dirty="0" err="1">
                <a:solidFill>
                  <a:srgbClr val="000000"/>
                </a:solidFill>
              </a:rPr>
              <a:t>não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recebimento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verba</a:t>
            </a:r>
            <a:r>
              <a:rPr lang="en-US" sz="2541" b="1" dirty="0">
                <a:solidFill>
                  <a:srgbClr val="000000"/>
                </a:solidFill>
              </a:rPr>
              <a:t> de </a:t>
            </a:r>
            <a:r>
              <a:rPr lang="en-US" sz="2541" b="1" dirty="0" err="1">
                <a:solidFill>
                  <a:srgbClr val="000000"/>
                </a:solidFill>
              </a:rPr>
              <a:t>publicidade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pelo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governo</a:t>
            </a:r>
            <a:r>
              <a:rPr lang="en-US" sz="2541" b="1" dirty="0">
                <a:solidFill>
                  <a:srgbClr val="000000"/>
                </a:solidFill>
              </a:rPr>
              <a:t> Federal</a:t>
            </a:r>
            <a:endParaRPr sz="254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2541" b="1" dirty="0">
              <a:solidFill>
                <a:srgbClr val="000000"/>
              </a:solidFill>
            </a:endParaRPr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2800"/>
              <a:buChar char="•"/>
            </a:pPr>
            <a:r>
              <a:rPr lang="en-US" sz="2541" b="1" dirty="0" err="1">
                <a:solidFill>
                  <a:srgbClr val="000000"/>
                </a:solidFill>
              </a:rPr>
              <a:t>Decisão</a:t>
            </a:r>
            <a:r>
              <a:rPr lang="en-US" sz="2541" b="1" dirty="0">
                <a:solidFill>
                  <a:srgbClr val="000000"/>
                </a:solidFill>
              </a:rPr>
              <a:t> judicial </a:t>
            </a:r>
            <a:r>
              <a:rPr lang="en-US" sz="2541" b="1" dirty="0" err="1">
                <a:solidFill>
                  <a:srgbClr val="000000"/>
                </a:solidFill>
              </a:rPr>
              <a:t>não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expressa</a:t>
            </a:r>
            <a:r>
              <a:rPr lang="en-US" sz="2541" b="1" dirty="0">
                <a:solidFill>
                  <a:srgbClr val="000000"/>
                </a:solidFill>
              </a:rPr>
              <a:t>:</a:t>
            </a:r>
            <a:r>
              <a:rPr lang="en-US" sz="2541" dirty="0">
                <a:solidFill>
                  <a:srgbClr val="000000"/>
                </a:solidFill>
              </a:rPr>
              <a:t> </a:t>
            </a:r>
            <a:r>
              <a:rPr lang="en-US" sz="2541" dirty="0" err="1">
                <a:solidFill>
                  <a:srgbClr val="000000"/>
                </a:solidFill>
              </a:rPr>
              <a:t>Condenação</a:t>
            </a:r>
            <a:r>
              <a:rPr lang="en-US" sz="2541" dirty="0">
                <a:solidFill>
                  <a:srgbClr val="000000"/>
                </a:solidFill>
              </a:rPr>
              <a:t> do </a:t>
            </a:r>
            <a:r>
              <a:rPr lang="en-US" sz="2541" dirty="0" err="1">
                <a:solidFill>
                  <a:srgbClr val="000000"/>
                </a:solidFill>
              </a:rPr>
              <a:t>produtor</a:t>
            </a:r>
            <a:r>
              <a:rPr lang="en-US" sz="2541" dirty="0">
                <a:solidFill>
                  <a:srgbClr val="000000"/>
                </a:solidFill>
              </a:rPr>
              <a:t> de </a:t>
            </a:r>
            <a:r>
              <a:rPr lang="en-US" sz="2541" dirty="0" err="1">
                <a:solidFill>
                  <a:srgbClr val="000000"/>
                </a:solidFill>
              </a:rPr>
              <a:t>conteúdo</a:t>
            </a:r>
            <a:r>
              <a:rPr lang="en-US" sz="2541" dirty="0">
                <a:solidFill>
                  <a:srgbClr val="000000"/>
                </a:solidFill>
              </a:rPr>
              <a:t>/</a:t>
            </a:r>
            <a:r>
              <a:rPr lang="en-US" sz="2541" dirty="0" err="1">
                <a:solidFill>
                  <a:srgbClr val="000000"/>
                </a:solidFill>
              </a:rPr>
              <a:t>veículo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por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decisão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colegiada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ou</a:t>
            </a:r>
            <a:r>
              <a:rPr lang="en-US" sz="2541" dirty="0">
                <a:solidFill>
                  <a:srgbClr val="000000"/>
                </a:solidFill>
              </a:rPr>
              <a:t> de </a:t>
            </a:r>
            <a:r>
              <a:rPr lang="en-US" sz="2541" dirty="0" err="1">
                <a:solidFill>
                  <a:srgbClr val="000000"/>
                </a:solidFill>
              </a:rPr>
              <a:t>órgão</a:t>
            </a:r>
            <a:r>
              <a:rPr lang="en-US" sz="2541" dirty="0">
                <a:solidFill>
                  <a:srgbClr val="000000"/>
                </a:solidFill>
              </a:rPr>
              <a:t> superior </a:t>
            </a:r>
            <a:r>
              <a:rPr lang="en-US" sz="2541" dirty="0" err="1">
                <a:solidFill>
                  <a:srgbClr val="000000"/>
                </a:solidFill>
              </a:rPr>
              <a:t>pelos</a:t>
            </a:r>
            <a:r>
              <a:rPr lang="en-US" sz="2541" dirty="0">
                <a:solidFill>
                  <a:srgbClr val="000000"/>
                </a:solidFill>
              </a:rPr>
              <a:t> crimes/</a:t>
            </a:r>
            <a:r>
              <a:rPr lang="en-US" sz="2541" dirty="0" err="1">
                <a:solidFill>
                  <a:srgbClr val="000000"/>
                </a:solidFill>
              </a:rPr>
              <a:t>infrações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relacionadas</a:t>
            </a:r>
            <a:r>
              <a:rPr lang="en-US" sz="2541" dirty="0">
                <a:solidFill>
                  <a:srgbClr val="000000"/>
                </a:solidFill>
              </a:rPr>
              <a:t> a </a:t>
            </a:r>
            <a:r>
              <a:rPr lang="en-US" sz="2541" dirty="0" err="1">
                <a:solidFill>
                  <a:srgbClr val="000000"/>
                </a:solidFill>
              </a:rPr>
              <a:t>conteúdo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selecionadas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na</a:t>
            </a:r>
            <a:r>
              <a:rPr lang="en-US" sz="2541" dirty="0">
                <a:solidFill>
                  <a:srgbClr val="000000"/>
                </a:solidFill>
              </a:rPr>
              <a:t> IN. </a:t>
            </a:r>
            <a:endParaRPr sz="254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46106">
              <a:lnSpc>
                <a:spcPct val="90000"/>
              </a:lnSpc>
              <a:spcBef>
                <a:spcPts val="908"/>
              </a:spcBef>
            </a:pPr>
            <a:endParaRPr sz="2541" dirty="0">
              <a:solidFill>
                <a:srgbClr val="000000"/>
              </a:solidFill>
            </a:endParaRPr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2800"/>
              <a:buChar char="•"/>
            </a:pPr>
            <a:r>
              <a:rPr lang="en-US" sz="2541" b="1" dirty="0" err="1">
                <a:solidFill>
                  <a:srgbClr val="000000"/>
                </a:solidFill>
              </a:rPr>
              <a:t>Medida</a:t>
            </a:r>
            <a:r>
              <a:rPr lang="en-US" sz="2541" b="1" dirty="0">
                <a:solidFill>
                  <a:srgbClr val="000000"/>
                </a:solidFill>
              </a:rPr>
              <a:t> </a:t>
            </a:r>
            <a:r>
              <a:rPr lang="en-US" sz="2541" b="1" dirty="0" err="1">
                <a:solidFill>
                  <a:srgbClr val="000000"/>
                </a:solidFill>
              </a:rPr>
              <a:t>preventiva</a:t>
            </a:r>
            <a:r>
              <a:rPr lang="en-US" sz="2541" b="1" dirty="0">
                <a:solidFill>
                  <a:srgbClr val="000000"/>
                </a:solidFill>
              </a:rPr>
              <a:t>: </a:t>
            </a:r>
            <a:r>
              <a:rPr lang="en-US" sz="2541" dirty="0" err="1">
                <a:solidFill>
                  <a:srgbClr val="000000"/>
                </a:solidFill>
              </a:rPr>
              <a:t>Recebimento</a:t>
            </a:r>
            <a:r>
              <a:rPr lang="en-US" sz="2541" dirty="0">
                <a:solidFill>
                  <a:srgbClr val="000000"/>
                </a:solidFill>
              </a:rPr>
              <a:t> de </a:t>
            </a:r>
            <a:r>
              <a:rPr lang="en-US" sz="2541" dirty="0" err="1">
                <a:solidFill>
                  <a:srgbClr val="000000"/>
                </a:solidFill>
              </a:rPr>
              <a:t>denúncia</a:t>
            </a:r>
            <a:r>
              <a:rPr lang="en-US" sz="2541" dirty="0">
                <a:solidFill>
                  <a:srgbClr val="000000"/>
                </a:solidFill>
              </a:rPr>
              <a:t> via </a:t>
            </a:r>
            <a:r>
              <a:rPr lang="en-US" sz="2541" dirty="0" err="1">
                <a:solidFill>
                  <a:srgbClr val="000000"/>
                </a:solidFill>
              </a:rPr>
              <a:t>Ouvidoria</a:t>
            </a:r>
            <a:r>
              <a:rPr lang="en-US" sz="2541" dirty="0">
                <a:solidFill>
                  <a:srgbClr val="000000"/>
                </a:solidFill>
              </a:rPr>
              <a:t> da </a:t>
            </a:r>
            <a:r>
              <a:rPr lang="en-US" sz="2541" dirty="0" err="1">
                <a:solidFill>
                  <a:srgbClr val="000000"/>
                </a:solidFill>
              </a:rPr>
              <a:t>Presidência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responsável</a:t>
            </a:r>
            <a:r>
              <a:rPr lang="en-US" sz="2541" dirty="0">
                <a:solidFill>
                  <a:srgbClr val="000000"/>
                </a:solidFill>
              </a:rPr>
              <a:t> e </a:t>
            </a:r>
            <a:r>
              <a:rPr lang="en-US" sz="2541" dirty="0" err="1">
                <a:solidFill>
                  <a:srgbClr val="000000"/>
                </a:solidFill>
              </a:rPr>
              <a:t>análise</a:t>
            </a:r>
            <a:r>
              <a:rPr lang="en-US" sz="2541" dirty="0"/>
              <a:t> </a:t>
            </a:r>
            <a:r>
              <a:rPr lang="en-US" sz="2541" dirty="0" err="1"/>
              <a:t>em</a:t>
            </a:r>
            <a:r>
              <a:rPr lang="en-US" sz="2541" dirty="0"/>
              <a:t> </a:t>
            </a:r>
            <a:r>
              <a:rPr lang="en-US" sz="2541" dirty="0" err="1"/>
              <a:t>processo</a:t>
            </a:r>
            <a:r>
              <a:rPr lang="en-US" sz="2541" dirty="0"/>
              <a:t> </a:t>
            </a:r>
            <a:r>
              <a:rPr lang="en-US" sz="2541" dirty="0" err="1"/>
              <a:t>administrativo</a:t>
            </a:r>
            <a:r>
              <a:rPr lang="en-US" sz="2541" dirty="0"/>
              <a:t> </a:t>
            </a:r>
            <a:r>
              <a:rPr lang="en-US" sz="2541" dirty="0" err="1"/>
              <a:t>na</a:t>
            </a:r>
            <a:r>
              <a:rPr lang="en-US" sz="2541" dirty="0"/>
              <a:t> Secom, com </a:t>
            </a:r>
            <a:r>
              <a:rPr lang="en-US" sz="2541" dirty="0" err="1"/>
              <a:t>direito</a:t>
            </a:r>
            <a:r>
              <a:rPr lang="en-US" sz="2541" dirty="0"/>
              <a:t> </a:t>
            </a:r>
            <a:r>
              <a:rPr lang="en-US" sz="2541" dirty="0" err="1"/>
              <a:t>ao</a:t>
            </a:r>
            <a:r>
              <a:rPr lang="en-US" sz="2541" dirty="0"/>
              <a:t> </a:t>
            </a:r>
            <a:r>
              <a:rPr lang="en-US" sz="2541" dirty="0" err="1"/>
              <a:t>contraditório</a:t>
            </a:r>
            <a:r>
              <a:rPr lang="en-US" sz="2541" dirty="0"/>
              <a:t>.</a:t>
            </a:r>
            <a:endParaRPr sz="254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2e6be826b04_1_605"/>
          <p:cNvSpPr txBox="1"/>
          <p:nvPr/>
        </p:nvSpPr>
        <p:spPr>
          <a:xfrm>
            <a:off x="582956" y="95717"/>
            <a:ext cx="8262545" cy="1203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993" b="1" dirty="0" err="1">
                <a:solidFill>
                  <a:srgbClr val="FF0000"/>
                </a:solidFill>
              </a:rPr>
              <a:t>Aplicação</a:t>
            </a:r>
            <a:r>
              <a:rPr lang="en-US" sz="3993" b="1" dirty="0">
                <a:solidFill>
                  <a:srgbClr val="FF0000"/>
                </a:solidFill>
              </a:rPr>
              <a:t> dos </a:t>
            </a:r>
            <a:r>
              <a:rPr lang="en-US" sz="3993" b="1" dirty="0" err="1">
                <a:solidFill>
                  <a:srgbClr val="FF0000"/>
                </a:solidFill>
              </a:rPr>
              <a:t>dispositivos</a:t>
            </a:r>
            <a:r>
              <a:rPr lang="en-US" sz="3993" b="1" dirty="0">
                <a:solidFill>
                  <a:srgbClr val="FF0000"/>
                </a:solidFill>
              </a:rPr>
              <a:t> da IN</a:t>
            </a:r>
            <a:endParaRPr sz="3993" b="1" dirty="0">
              <a:solidFill>
                <a:srgbClr val="FF0000"/>
              </a:solidFill>
            </a:endParaRPr>
          </a:p>
        </p:txBody>
      </p:sp>
      <p:sp>
        <p:nvSpPr>
          <p:cNvPr id="338" name="Google Shape;338;g2e6be826b04_1_605"/>
          <p:cNvSpPr txBox="1"/>
          <p:nvPr/>
        </p:nvSpPr>
        <p:spPr>
          <a:xfrm>
            <a:off x="791678" y="1454506"/>
            <a:ext cx="8550605" cy="394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rmAutofit/>
          </a:bodyPr>
          <a:lstStyle/>
          <a:p>
            <a:pPr marL="207477" indent="-207477">
              <a:lnSpc>
                <a:spcPct val="90000"/>
              </a:lnSpc>
              <a:buClr>
                <a:srgbClr val="000000"/>
              </a:buClr>
              <a:buSzPts val="2800"/>
              <a:buChar char="•"/>
            </a:pPr>
            <a:r>
              <a:rPr lang="en-US" sz="2541" dirty="0" err="1">
                <a:solidFill>
                  <a:srgbClr val="000000"/>
                </a:solidFill>
              </a:rPr>
              <a:t>Suspensão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por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prazo</a:t>
            </a:r>
            <a:r>
              <a:rPr lang="en-US" sz="2541" dirty="0">
                <a:solidFill>
                  <a:srgbClr val="000000"/>
                </a:solidFill>
              </a:rPr>
              <a:t> de um </a:t>
            </a:r>
            <a:r>
              <a:rPr lang="en-US" sz="2541" dirty="0" err="1">
                <a:solidFill>
                  <a:srgbClr val="000000"/>
                </a:solidFill>
              </a:rPr>
              <a:t>ano</a:t>
            </a:r>
            <a:r>
              <a:rPr lang="en-US" sz="2541" dirty="0">
                <a:solidFill>
                  <a:srgbClr val="000000"/>
                </a:solidFill>
              </a:rPr>
              <a:t> para </a:t>
            </a:r>
            <a:r>
              <a:rPr lang="en-US" sz="2541" dirty="0" err="1">
                <a:solidFill>
                  <a:srgbClr val="000000"/>
                </a:solidFill>
              </a:rPr>
              <a:t>não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sobrecarregar</a:t>
            </a:r>
            <a:r>
              <a:rPr lang="en-US" sz="2541" dirty="0">
                <a:solidFill>
                  <a:srgbClr val="000000"/>
                </a:solidFill>
              </a:rPr>
              <a:t> Secom e </a:t>
            </a:r>
            <a:r>
              <a:rPr lang="en-US" sz="2541" dirty="0" err="1">
                <a:solidFill>
                  <a:srgbClr val="000000"/>
                </a:solidFill>
              </a:rPr>
              <a:t>agências</a:t>
            </a:r>
            <a:r>
              <a:rPr lang="en-US" sz="2541" dirty="0">
                <a:solidFill>
                  <a:srgbClr val="000000"/>
                </a:solidFill>
              </a:rPr>
              <a:t>;</a:t>
            </a:r>
            <a:endParaRPr sz="2541" dirty="0">
              <a:solidFill>
                <a:srgbClr val="000000"/>
              </a:solidFill>
            </a:endParaRPr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2800"/>
              <a:buChar char="•"/>
            </a:pPr>
            <a:r>
              <a:rPr lang="en-US" sz="2541" dirty="0" err="1">
                <a:solidFill>
                  <a:srgbClr val="000000"/>
                </a:solidFill>
              </a:rPr>
              <a:t>Reincidência</a:t>
            </a:r>
            <a:r>
              <a:rPr lang="en-US" sz="2541" dirty="0">
                <a:solidFill>
                  <a:srgbClr val="000000"/>
                </a:solidFill>
              </a:rPr>
              <a:t> dobra </a:t>
            </a:r>
            <a:r>
              <a:rPr lang="en-US" sz="2541" dirty="0" err="1">
                <a:solidFill>
                  <a:srgbClr val="000000"/>
                </a:solidFill>
              </a:rPr>
              <a:t>prazo</a:t>
            </a:r>
            <a:r>
              <a:rPr lang="en-US" sz="2541" dirty="0">
                <a:solidFill>
                  <a:srgbClr val="000000"/>
                </a:solidFill>
              </a:rPr>
              <a:t> de </a:t>
            </a:r>
            <a:r>
              <a:rPr lang="en-US" sz="2541" dirty="0" err="1">
                <a:solidFill>
                  <a:srgbClr val="000000"/>
                </a:solidFill>
              </a:rPr>
              <a:t>suspensão</a:t>
            </a:r>
            <a:r>
              <a:rPr lang="en-US" sz="2541" dirty="0">
                <a:solidFill>
                  <a:srgbClr val="000000"/>
                </a:solidFill>
              </a:rPr>
              <a:t>; </a:t>
            </a:r>
            <a:endParaRPr sz="254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07477">
              <a:lnSpc>
                <a:spcPct val="90000"/>
              </a:lnSpc>
              <a:spcBef>
                <a:spcPts val="908"/>
              </a:spcBef>
              <a:buClr>
                <a:srgbClr val="000000"/>
              </a:buClr>
              <a:buSzPts val="2800"/>
              <a:buChar char="•"/>
            </a:pPr>
            <a:r>
              <a:rPr lang="en-US" sz="2541" dirty="0" err="1">
                <a:solidFill>
                  <a:srgbClr val="000000"/>
                </a:solidFill>
              </a:rPr>
              <a:t>Adequação</a:t>
            </a:r>
            <a:r>
              <a:rPr lang="en-US" sz="2541" dirty="0">
                <a:solidFill>
                  <a:srgbClr val="000000"/>
                </a:solidFill>
              </a:rPr>
              <a:t> para </a:t>
            </a:r>
            <a:r>
              <a:rPr lang="en-US" sz="2541" dirty="0" err="1">
                <a:solidFill>
                  <a:srgbClr val="000000"/>
                </a:solidFill>
              </a:rPr>
              <a:t>cadastro</a:t>
            </a:r>
            <a:r>
              <a:rPr lang="en-US" sz="2541" dirty="0">
                <a:solidFill>
                  <a:srgbClr val="000000"/>
                </a:solidFill>
              </a:rPr>
              <a:t> </a:t>
            </a:r>
            <a:r>
              <a:rPr lang="en-US" sz="2541" dirty="0" err="1">
                <a:solidFill>
                  <a:srgbClr val="000000"/>
                </a:solidFill>
              </a:rPr>
              <a:t>levará</a:t>
            </a:r>
            <a:r>
              <a:rPr lang="en-US" sz="2541" dirty="0">
                <a:solidFill>
                  <a:srgbClr val="000000"/>
                </a:solidFill>
              </a:rPr>
              <a:t> um </a:t>
            </a:r>
            <a:r>
              <a:rPr lang="en-US" sz="2541" dirty="0" err="1">
                <a:solidFill>
                  <a:srgbClr val="000000"/>
                </a:solidFill>
              </a:rPr>
              <a:t>ano</a:t>
            </a:r>
            <a:r>
              <a:rPr lang="en-US" sz="2541" dirty="0">
                <a:solidFill>
                  <a:srgbClr val="000000"/>
                </a:solidFill>
              </a:rPr>
              <a:t>.</a:t>
            </a:r>
            <a:endParaRPr sz="254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254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EC546-59A3-5436-B494-849CF0B4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0" dirty="0"/>
              <a:t>Transformação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73386-FCDB-B7BF-457B-79441B979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Economia + sociedade + cultura + política</a:t>
            </a:r>
          </a:p>
          <a:p>
            <a:endParaRPr lang="pt-BR" dirty="0"/>
          </a:p>
          <a:p>
            <a:r>
              <a:rPr lang="pt-BR" dirty="0"/>
              <a:t>Desafios amplamente documentados:</a:t>
            </a:r>
          </a:p>
          <a:p>
            <a:pPr lvl="1"/>
            <a:r>
              <a:rPr lang="pt-BR" dirty="0"/>
              <a:t>Infraestrutura</a:t>
            </a:r>
          </a:p>
          <a:p>
            <a:pPr lvl="1"/>
            <a:r>
              <a:rPr lang="pt-BR" dirty="0"/>
              <a:t>Pesquisa e desenvolvimento de tecnologia</a:t>
            </a:r>
          </a:p>
          <a:p>
            <a:pPr lvl="1"/>
            <a:r>
              <a:rPr lang="pt-BR" dirty="0"/>
              <a:t>Educação e capacitação digital</a:t>
            </a:r>
          </a:p>
          <a:p>
            <a:pPr lvl="1"/>
            <a:r>
              <a:rPr lang="pt-BR" dirty="0"/>
              <a:t>Ambiente de negócios</a:t>
            </a:r>
          </a:p>
          <a:p>
            <a:pPr lvl="1"/>
            <a:endParaRPr lang="pt-BR" dirty="0"/>
          </a:p>
          <a:p>
            <a:pPr marL="0" indent="0">
              <a:buNone/>
            </a:pPr>
            <a:r>
              <a:rPr lang="pt-BR" b="1" dirty="0"/>
              <a:t>Mas e a democracia e a realização de direitos?</a:t>
            </a:r>
          </a:p>
        </p:txBody>
      </p:sp>
    </p:spTree>
    <p:extLst>
      <p:ext uri="{BB962C8B-B14F-4D97-AF65-F5344CB8AC3E}">
        <p14:creationId xmlns:p14="http://schemas.microsoft.com/office/powerpoint/2010/main" val="6899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e6be826b04_2_77"/>
          <p:cNvSpPr txBox="1"/>
          <p:nvPr/>
        </p:nvSpPr>
        <p:spPr>
          <a:xfrm>
            <a:off x="1713318" y="331375"/>
            <a:ext cx="9543570" cy="71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4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3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e6be826b04_2_77"/>
          <p:cNvSpPr txBox="1"/>
          <p:nvPr/>
        </p:nvSpPr>
        <p:spPr>
          <a:xfrm>
            <a:off x="1243533" y="0"/>
            <a:ext cx="2722689" cy="41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r>
              <a:rPr lang="en-US" sz="1634"/>
              <a:t> </a:t>
            </a:r>
            <a:endParaRPr sz="1634"/>
          </a:p>
        </p:txBody>
      </p:sp>
      <p:sp>
        <p:nvSpPr>
          <p:cNvPr id="117" name="Google Shape;117;g2e6be826b04_2_77"/>
          <p:cNvSpPr txBox="1"/>
          <p:nvPr/>
        </p:nvSpPr>
        <p:spPr>
          <a:xfrm>
            <a:off x="810088" y="488251"/>
            <a:ext cx="8976161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Mapa dos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temas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digitais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no Governo Federal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2e6be826b04_2_77"/>
          <p:cNvSpPr/>
          <p:nvPr/>
        </p:nvSpPr>
        <p:spPr>
          <a:xfrm rot="-5400000">
            <a:off x="7108978" y="2387430"/>
            <a:ext cx="1368113" cy="1622609"/>
          </a:xfrm>
          <a:custGeom>
            <a:avLst/>
            <a:gdLst/>
            <a:ahLst/>
            <a:cxnLst/>
            <a:rect l="l" t="t" r="r" b="b"/>
            <a:pathLst>
              <a:path w="1703342" h="2255994" extrusionOk="0">
                <a:moveTo>
                  <a:pt x="1703342" y="1125425"/>
                </a:moveTo>
                <a:lnTo>
                  <a:pt x="1703342" y="1126129"/>
                </a:lnTo>
                <a:cubicBezTo>
                  <a:pt x="1703342" y="1214416"/>
                  <a:pt x="1631771" y="1285987"/>
                  <a:pt x="1543484" y="1285987"/>
                </a:cubicBezTo>
                <a:lnTo>
                  <a:pt x="1378898" y="1285987"/>
                </a:lnTo>
                <a:lnTo>
                  <a:pt x="1378898" y="2255994"/>
                </a:lnTo>
                <a:lnTo>
                  <a:pt x="805727" y="2255994"/>
                </a:lnTo>
                <a:lnTo>
                  <a:pt x="805727" y="2229108"/>
                </a:lnTo>
                <a:cubicBezTo>
                  <a:pt x="805727" y="2140821"/>
                  <a:pt x="734156" y="2069250"/>
                  <a:pt x="645869" y="2069250"/>
                </a:cubicBezTo>
                <a:lnTo>
                  <a:pt x="645165" y="2069250"/>
                </a:lnTo>
                <a:cubicBezTo>
                  <a:pt x="556878" y="2069250"/>
                  <a:pt x="485307" y="2140821"/>
                  <a:pt x="485307" y="2229108"/>
                </a:cubicBezTo>
                <a:lnTo>
                  <a:pt x="485307" y="2255994"/>
                </a:lnTo>
                <a:lnTo>
                  <a:pt x="0" y="2255994"/>
                </a:lnTo>
                <a:lnTo>
                  <a:pt x="0" y="1259874"/>
                </a:lnTo>
                <a:lnTo>
                  <a:pt x="65425" y="1259874"/>
                </a:lnTo>
                <a:cubicBezTo>
                  <a:pt x="153712" y="1259874"/>
                  <a:pt x="225283" y="1188303"/>
                  <a:pt x="225283" y="1100016"/>
                </a:cubicBezTo>
                <a:lnTo>
                  <a:pt x="225283" y="1099312"/>
                </a:lnTo>
                <a:cubicBezTo>
                  <a:pt x="225283" y="1011025"/>
                  <a:pt x="153712" y="939454"/>
                  <a:pt x="65425" y="939454"/>
                </a:cubicBezTo>
                <a:lnTo>
                  <a:pt x="0" y="939454"/>
                </a:lnTo>
                <a:lnTo>
                  <a:pt x="0" y="0"/>
                </a:lnTo>
                <a:lnTo>
                  <a:pt x="475329" y="0"/>
                </a:lnTo>
                <a:lnTo>
                  <a:pt x="475329" y="65923"/>
                </a:lnTo>
                <a:cubicBezTo>
                  <a:pt x="475329" y="154210"/>
                  <a:pt x="546900" y="225781"/>
                  <a:pt x="635187" y="225781"/>
                </a:cubicBezTo>
                <a:lnTo>
                  <a:pt x="635891" y="225781"/>
                </a:lnTo>
                <a:cubicBezTo>
                  <a:pt x="724178" y="225781"/>
                  <a:pt x="795749" y="154210"/>
                  <a:pt x="795749" y="65923"/>
                </a:cubicBezTo>
                <a:lnTo>
                  <a:pt x="795749" y="0"/>
                </a:lnTo>
                <a:lnTo>
                  <a:pt x="1378898" y="0"/>
                </a:lnTo>
                <a:lnTo>
                  <a:pt x="1378898" y="965567"/>
                </a:lnTo>
                <a:lnTo>
                  <a:pt x="1543484" y="965567"/>
                </a:lnTo>
                <a:cubicBezTo>
                  <a:pt x="1631771" y="965567"/>
                  <a:pt x="1703342" y="1037138"/>
                  <a:pt x="1703342" y="1125425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2e6be826b04_2_77"/>
          <p:cNvSpPr/>
          <p:nvPr/>
        </p:nvSpPr>
        <p:spPr>
          <a:xfrm rot="5400000">
            <a:off x="5456416" y="2489071"/>
            <a:ext cx="1333677" cy="2030851"/>
          </a:xfrm>
          <a:custGeom>
            <a:avLst/>
            <a:gdLst/>
            <a:ahLst/>
            <a:cxnLst/>
            <a:rect l="l" t="t" r="r" b="b"/>
            <a:pathLst>
              <a:path w="1660468" h="2823593" extrusionOk="0">
                <a:moveTo>
                  <a:pt x="1660468" y="1372478"/>
                </a:moveTo>
                <a:lnTo>
                  <a:pt x="1660468" y="1373182"/>
                </a:lnTo>
                <a:cubicBezTo>
                  <a:pt x="1660468" y="1461469"/>
                  <a:pt x="1588897" y="1533041"/>
                  <a:pt x="1500610" y="1533041"/>
                </a:cubicBezTo>
                <a:lnTo>
                  <a:pt x="1372340" y="1533041"/>
                </a:lnTo>
                <a:lnTo>
                  <a:pt x="1372340" y="2542343"/>
                </a:lnTo>
                <a:lnTo>
                  <a:pt x="852703" y="2542343"/>
                </a:lnTo>
                <a:lnTo>
                  <a:pt x="852703" y="2663735"/>
                </a:lnTo>
                <a:cubicBezTo>
                  <a:pt x="852703" y="2752023"/>
                  <a:pt x="781132" y="2823593"/>
                  <a:pt x="692845" y="2823593"/>
                </a:cubicBezTo>
                <a:lnTo>
                  <a:pt x="692141" y="2823593"/>
                </a:lnTo>
                <a:cubicBezTo>
                  <a:pt x="603854" y="2823593"/>
                  <a:pt x="532283" y="2752023"/>
                  <a:pt x="532283" y="2663735"/>
                </a:cubicBezTo>
                <a:lnTo>
                  <a:pt x="532283" y="2542343"/>
                </a:lnTo>
                <a:lnTo>
                  <a:pt x="0" y="2542343"/>
                </a:lnTo>
                <a:lnTo>
                  <a:pt x="0" y="1546223"/>
                </a:lnTo>
                <a:lnTo>
                  <a:pt x="63364" y="1546223"/>
                </a:lnTo>
                <a:cubicBezTo>
                  <a:pt x="151651" y="1546223"/>
                  <a:pt x="223222" y="1474651"/>
                  <a:pt x="223222" y="1386364"/>
                </a:cubicBezTo>
                <a:lnTo>
                  <a:pt x="223222" y="1385660"/>
                </a:lnTo>
                <a:cubicBezTo>
                  <a:pt x="223222" y="1297373"/>
                  <a:pt x="151651" y="1225802"/>
                  <a:pt x="63364" y="1225802"/>
                </a:cubicBezTo>
                <a:lnTo>
                  <a:pt x="0" y="1225802"/>
                </a:lnTo>
                <a:lnTo>
                  <a:pt x="0" y="286348"/>
                </a:lnTo>
                <a:lnTo>
                  <a:pt x="469164" y="286348"/>
                </a:lnTo>
                <a:lnTo>
                  <a:pt x="469164" y="159858"/>
                </a:lnTo>
                <a:cubicBezTo>
                  <a:pt x="469164" y="71571"/>
                  <a:pt x="540735" y="0"/>
                  <a:pt x="629022" y="0"/>
                </a:cubicBezTo>
                <a:lnTo>
                  <a:pt x="629726" y="0"/>
                </a:lnTo>
                <a:cubicBezTo>
                  <a:pt x="718012" y="0"/>
                  <a:pt x="789583" y="71571"/>
                  <a:pt x="789583" y="159858"/>
                </a:cubicBezTo>
                <a:lnTo>
                  <a:pt x="789583" y="286348"/>
                </a:lnTo>
                <a:lnTo>
                  <a:pt x="1372340" y="286348"/>
                </a:lnTo>
                <a:lnTo>
                  <a:pt x="1372340" y="1212620"/>
                </a:lnTo>
                <a:lnTo>
                  <a:pt x="1500610" y="1212620"/>
                </a:lnTo>
                <a:cubicBezTo>
                  <a:pt x="1588897" y="1212620"/>
                  <a:pt x="1660468" y="1284191"/>
                  <a:pt x="1660468" y="1372478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2e6be826b04_2_77"/>
          <p:cNvSpPr/>
          <p:nvPr/>
        </p:nvSpPr>
        <p:spPr>
          <a:xfrm rot="-5400000">
            <a:off x="2105277" y="1451003"/>
            <a:ext cx="1382534" cy="1692759"/>
          </a:xfrm>
          <a:custGeom>
            <a:avLst/>
            <a:gdLst/>
            <a:ahLst/>
            <a:cxnLst/>
            <a:rect l="l" t="t" r="r" b="b"/>
            <a:pathLst>
              <a:path w="1721297" h="2353527" extrusionOk="0">
                <a:moveTo>
                  <a:pt x="1721297" y="960027"/>
                </a:moveTo>
                <a:lnTo>
                  <a:pt x="1721297" y="2353527"/>
                </a:lnTo>
                <a:lnTo>
                  <a:pt x="1144103" y="2353527"/>
                </a:lnTo>
                <a:lnTo>
                  <a:pt x="1144103" y="2292599"/>
                </a:lnTo>
                <a:cubicBezTo>
                  <a:pt x="1144103" y="2204312"/>
                  <a:pt x="1072532" y="2132741"/>
                  <a:pt x="984245" y="2132741"/>
                </a:cubicBezTo>
                <a:lnTo>
                  <a:pt x="983541" y="2132741"/>
                </a:lnTo>
                <a:cubicBezTo>
                  <a:pt x="895254" y="2132741"/>
                  <a:pt x="823683" y="2204312"/>
                  <a:pt x="823683" y="2292599"/>
                </a:cubicBezTo>
                <a:lnTo>
                  <a:pt x="823683" y="2353527"/>
                </a:lnTo>
                <a:lnTo>
                  <a:pt x="313570" y="2353527"/>
                </a:lnTo>
                <a:lnTo>
                  <a:pt x="313570" y="1333191"/>
                </a:lnTo>
                <a:lnTo>
                  <a:pt x="159858" y="1333191"/>
                </a:lnTo>
                <a:cubicBezTo>
                  <a:pt x="71571" y="1333191"/>
                  <a:pt x="0" y="1261620"/>
                  <a:pt x="0" y="1173333"/>
                </a:cubicBezTo>
                <a:lnTo>
                  <a:pt x="0" y="1172629"/>
                </a:lnTo>
                <a:cubicBezTo>
                  <a:pt x="0" y="1084342"/>
                  <a:pt x="71571" y="1012771"/>
                  <a:pt x="159858" y="1012771"/>
                </a:cubicBezTo>
                <a:lnTo>
                  <a:pt x="313570" y="1012771"/>
                </a:lnTo>
                <a:lnTo>
                  <a:pt x="313570" y="0"/>
                </a:lnTo>
                <a:lnTo>
                  <a:pt x="761270" y="0"/>
                </a:lnTo>
                <a:cubicBezTo>
                  <a:pt x="1291478" y="0"/>
                  <a:pt x="1721297" y="429819"/>
                  <a:pt x="1721297" y="960027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g2e6be826b04_2_77"/>
          <p:cNvSpPr/>
          <p:nvPr/>
        </p:nvSpPr>
        <p:spPr>
          <a:xfrm rot="-5400000">
            <a:off x="3916570" y="1164740"/>
            <a:ext cx="1130677" cy="2013415"/>
          </a:xfrm>
          <a:custGeom>
            <a:avLst/>
            <a:gdLst/>
            <a:ahLst/>
            <a:cxnLst/>
            <a:rect l="l" t="t" r="r" b="b"/>
            <a:pathLst>
              <a:path w="1407727" h="2799350" extrusionOk="0">
                <a:moveTo>
                  <a:pt x="1407727" y="296241"/>
                </a:moveTo>
                <a:lnTo>
                  <a:pt x="1407727" y="2534900"/>
                </a:lnTo>
                <a:lnTo>
                  <a:pt x="835086" y="2534900"/>
                </a:lnTo>
                <a:lnTo>
                  <a:pt x="835086" y="2639492"/>
                </a:lnTo>
                <a:cubicBezTo>
                  <a:pt x="835086" y="2727779"/>
                  <a:pt x="763515" y="2799350"/>
                  <a:pt x="675228" y="2799350"/>
                </a:cubicBezTo>
                <a:lnTo>
                  <a:pt x="674524" y="2799350"/>
                </a:lnTo>
                <a:cubicBezTo>
                  <a:pt x="586237" y="2799350"/>
                  <a:pt x="514666" y="2727779"/>
                  <a:pt x="514666" y="2639492"/>
                </a:cubicBezTo>
                <a:lnTo>
                  <a:pt x="514666" y="2534900"/>
                </a:lnTo>
                <a:lnTo>
                  <a:pt x="0" y="2534900"/>
                </a:lnTo>
                <a:lnTo>
                  <a:pt x="0" y="1543531"/>
                </a:lnTo>
                <a:lnTo>
                  <a:pt x="93658" y="1543531"/>
                </a:lnTo>
                <a:cubicBezTo>
                  <a:pt x="181945" y="1543531"/>
                  <a:pt x="253516" y="1471960"/>
                  <a:pt x="253516" y="1383673"/>
                </a:cubicBezTo>
                <a:lnTo>
                  <a:pt x="253516" y="1382969"/>
                </a:lnTo>
                <a:cubicBezTo>
                  <a:pt x="253516" y="1294682"/>
                  <a:pt x="181945" y="1223111"/>
                  <a:pt x="93658" y="1223111"/>
                </a:cubicBezTo>
                <a:lnTo>
                  <a:pt x="0" y="1223111"/>
                </a:lnTo>
                <a:lnTo>
                  <a:pt x="0" y="296241"/>
                </a:lnTo>
                <a:lnTo>
                  <a:pt x="514667" y="296241"/>
                </a:lnTo>
                <a:lnTo>
                  <a:pt x="514667" y="159858"/>
                </a:lnTo>
                <a:cubicBezTo>
                  <a:pt x="514667" y="71571"/>
                  <a:pt x="586238" y="0"/>
                  <a:pt x="674525" y="0"/>
                </a:cubicBezTo>
                <a:lnTo>
                  <a:pt x="675229" y="0"/>
                </a:lnTo>
                <a:cubicBezTo>
                  <a:pt x="763516" y="0"/>
                  <a:pt x="835087" y="71571"/>
                  <a:pt x="835087" y="159858"/>
                </a:cubicBezTo>
                <a:lnTo>
                  <a:pt x="835087" y="296241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2e6be826b04_2_77"/>
          <p:cNvSpPr/>
          <p:nvPr/>
        </p:nvSpPr>
        <p:spPr>
          <a:xfrm rot="-5400000">
            <a:off x="5441362" y="1501515"/>
            <a:ext cx="1390833" cy="1586819"/>
          </a:xfrm>
          <a:custGeom>
            <a:avLst/>
            <a:gdLst/>
            <a:ahLst/>
            <a:cxnLst/>
            <a:rect l="l" t="t" r="r" b="b"/>
            <a:pathLst>
              <a:path w="1731629" h="2206234" extrusionOk="0">
                <a:moveTo>
                  <a:pt x="1731629" y="0"/>
                </a:moveTo>
                <a:lnTo>
                  <a:pt x="1731629" y="2206234"/>
                </a:lnTo>
                <a:lnTo>
                  <a:pt x="1154433" y="2206234"/>
                </a:lnTo>
                <a:lnTo>
                  <a:pt x="1154433" y="2170451"/>
                </a:lnTo>
                <a:cubicBezTo>
                  <a:pt x="1154433" y="2082164"/>
                  <a:pt x="1082862" y="2010593"/>
                  <a:pt x="994575" y="2010593"/>
                </a:cubicBezTo>
                <a:lnTo>
                  <a:pt x="993871" y="2010593"/>
                </a:lnTo>
                <a:cubicBezTo>
                  <a:pt x="905584" y="2010593"/>
                  <a:pt x="834013" y="2082164"/>
                  <a:pt x="834013" y="2170451"/>
                </a:cubicBezTo>
                <a:lnTo>
                  <a:pt x="834013" y="2206234"/>
                </a:lnTo>
                <a:lnTo>
                  <a:pt x="323902" y="2206234"/>
                </a:lnTo>
                <a:lnTo>
                  <a:pt x="323902" y="1269575"/>
                </a:lnTo>
                <a:lnTo>
                  <a:pt x="159858" y="1269575"/>
                </a:lnTo>
                <a:cubicBezTo>
                  <a:pt x="71571" y="1269575"/>
                  <a:pt x="0" y="1198004"/>
                  <a:pt x="0" y="1109717"/>
                </a:cubicBezTo>
                <a:lnTo>
                  <a:pt x="0" y="1109013"/>
                </a:lnTo>
                <a:cubicBezTo>
                  <a:pt x="0" y="1020726"/>
                  <a:pt x="71571" y="949155"/>
                  <a:pt x="159858" y="949155"/>
                </a:cubicBezTo>
                <a:lnTo>
                  <a:pt x="323902" y="949155"/>
                </a:lnTo>
                <a:lnTo>
                  <a:pt x="323902" y="0"/>
                </a:lnTo>
                <a:lnTo>
                  <a:pt x="834014" y="0"/>
                </a:lnTo>
                <a:lnTo>
                  <a:pt x="834014" y="49124"/>
                </a:lnTo>
                <a:cubicBezTo>
                  <a:pt x="834014" y="137411"/>
                  <a:pt x="905585" y="208982"/>
                  <a:pt x="993872" y="208982"/>
                </a:cubicBezTo>
                <a:lnTo>
                  <a:pt x="994576" y="208982"/>
                </a:lnTo>
                <a:cubicBezTo>
                  <a:pt x="1082863" y="208982"/>
                  <a:pt x="1154434" y="137411"/>
                  <a:pt x="1154434" y="49124"/>
                </a:cubicBezTo>
                <a:lnTo>
                  <a:pt x="1154434" y="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g2e6be826b04_2_77"/>
          <p:cNvSpPr/>
          <p:nvPr/>
        </p:nvSpPr>
        <p:spPr>
          <a:xfrm rot="-5400000">
            <a:off x="7215279" y="1171480"/>
            <a:ext cx="1130677" cy="1999934"/>
          </a:xfrm>
          <a:custGeom>
            <a:avLst/>
            <a:gdLst/>
            <a:ahLst/>
            <a:cxnLst/>
            <a:rect l="l" t="t" r="r" b="b"/>
            <a:pathLst>
              <a:path w="1407727" h="2780607" extrusionOk="0">
                <a:moveTo>
                  <a:pt x="1407727" y="271097"/>
                </a:moveTo>
                <a:lnTo>
                  <a:pt x="1407727" y="2527091"/>
                </a:lnTo>
                <a:lnTo>
                  <a:pt x="835086" y="2527091"/>
                </a:lnTo>
                <a:lnTo>
                  <a:pt x="835086" y="2620749"/>
                </a:lnTo>
                <a:cubicBezTo>
                  <a:pt x="835086" y="2709037"/>
                  <a:pt x="763515" y="2780607"/>
                  <a:pt x="675228" y="2780607"/>
                </a:cubicBezTo>
                <a:lnTo>
                  <a:pt x="674524" y="2780607"/>
                </a:lnTo>
                <a:cubicBezTo>
                  <a:pt x="586237" y="2780607"/>
                  <a:pt x="514666" y="2709037"/>
                  <a:pt x="514666" y="2620749"/>
                </a:cubicBezTo>
                <a:lnTo>
                  <a:pt x="514666" y="2527091"/>
                </a:lnTo>
                <a:lnTo>
                  <a:pt x="0" y="2527091"/>
                </a:lnTo>
                <a:lnTo>
                  <a:pt x="0" y="1563333"/>
                </a:lnTo>
                <a:lnTo>
                  <a:pt x="99125" y="1563333"/>
                </a:lnTo>
                <a:cubicBezTo>
                  <a:pt x="187412" y="1563333"/>
                  <a:pt x="258983" y="1491761"/>
                  <a:pt x="258983" y="1403475"/>
                </a:cubicBezTo>
                <a:lnTo>
                  <a:pt x="258983" y="1402770"/>
                </a:lnTo>
                <a:cubicBezTo>
                  <a:pt x="258983" y="1314483"/>
                  <a:pt x="187412" y="1242912"/>
                  <a:pt x="99125" y="1242912"/>
                </a:cubicBezTo>
                <a:lnTo>
                  <a:pt x="0" y="1242912"/>
                </a:lnTo>
                <a:lnTo>
                  <a:pt x="0" y="271097"/>
                </a:lnTo>
                <a:lnTo>
                  <a:pt x="514666" y="271097"/>
                </a:lnTo>
                <a:lnTo>
                  <a:pt x="514666" y="159858"/>
                </a:lnTo>
                <a:cubicBezTo>
                  <a:pt x="514666" y="71571"/>
                  <a:pt x="586237" y="0"/>
                  <a:pt x="674524" y="0"/>
                </a:cubicBezTo>
                <a:lnTo>
                  <a:pt x="675228" y="0"/>
                </a:lnTo>
                <a:cubicBezTo>
                  <a:pt x="763515" y="0"/>
                  <a:pt x="835086" y="71571"/>
                  <a:pt x="835086" y="159858"/>
                </a:cubicBezTo>
                <a:lnTo>
                  <a:pt x="835086" y="271097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g2e6be826b04_2_77"/>
          <p:cNvSpPr/>
          <p:nvPr/>
        </p:nvSpPr>
        <p:spPr>
          <a:xfrm rot="-5400000">
            <a:off x="8757862" y="1493467"/>
            <a:ext cx="1331886" cy="1637614"/>
          </a:xfrm>
          <a:custGeom>
            <a:avLst/>
            <a:gdLst/>
            <a:ahLst/>
            <a:cxnLst/>
            <a:rect l="l" t="t" r="r" b="b"/>
            <a:pathLst>
              <a:path w="1658238" h="2276855" extrusionOk="0">
                <a:moveTo>
                  <a:pt x="1658238" y="0"/>
                </a:moveTo>
                <a:lnTo>
                  <a:pt x="1658238" y="1316829"/>
                </a:lnTo>
                <a:cubicBezTo>
                  <a:pt x="1658238" y="1847037"/>
                  <a:pt x="1228419" y="2276855"/>
                  <a:pt x="698211" y="2276855"/>
                </a:cubicBezTo>
                <a:lnTo>
                  <a:pt x="250511" y="2276855"/>
                </a:lnTo>
                <a:lnTo>
                  <a:pt x="250511" y="1356375"/>
                </a:lnTo>
                <a:lnTo>
                  <a:pt x="159857" y="1356375"/>
                </a:lnTo>
                <a:cubicBezTo>
                  <a:pt x="71571" y="1356375"/>
                  <a:pt x="0" y="1284805"/>
                  <a:pt x="0" y="1196517"/>
                </a:cubicBezTo>
                <a:lnTo>
                  <a:pt x="0" y="1195813"/>
                </a:lnTo>
                <a:cubicBezTo>
                  <a:pt x="0" y="1107527"/>
                  <a:pt x="71571" y="1035955"/>
                  <a:pt x="159858" y="1035955"/>
                </a:cubicBezTo>
                <a:lnTo>
                  <a:pt x="250511" y="1035955"/>
                </a:lnTo>
                <a:lnTo>
                  <a:pt x="250511" y="0"/>
                </a:lnTo>
                <a:lnTo>
                  <a:pt x="760625" y="0"/>
                </a:lnTo>
                <a:lnTo>
                  <a:pt x="760625" y="38192"/>
                </a:lnTo>
                <a:cubicBezTo>
                  <a:pt x="760625" y="126479"/>
                  <a:pt x="832196" y="198050"/>
                  <a:pt x="920483" y="198050"/>
                </a:cubicBezTo>
                <a:lnTo>
                  <a:pt x="921187" y="198050"/>
                </a:lnTo>
                <a:cubicBezTo>
                  <a:pt x="1009474" y="198050"/>
                  <a:pt x="1081045" y="126479"/>
                  <a:pt x="1081045" y="38192"/>
                </a:cubicBezTo>
                <a:lnTo>
                  <a:pt x="1081045" y="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2e6be826b04_2_77"/>
          <p:cNvSpPr/>
          <p:nvPr/>
        </p:nvSpPr>
        <p:spPr>
          <a:xfrm rot="-5400000">
            <a:off x="2231230" y="2508332"/>
            <a:ext cx="1329478" cy="1891613"/>
          </a:xfrm>
          <a:custGeom>
            <a:avLst/>
            <a:gdLst/>
            <a:ahLst/>
            <a:cxnLst/>
            <a:rect l="l" t="t" r="r" b="b"/>
            <a:pathLst>
              <a:path w="1655241" h="2630002" extrusionOk="0">
                <a:moveTo>
                  <a:pt x="1655241" y="0"/>
                </a:moveTo>
                <a:lnTo>
                  <a:pt x="1655241" y="1016553"/>
                </a:lnTo>
                <a:lnTo>
                  <a:pt x="1561584" y="1016553"/>
                </a:lnTo>
                <a:cubicBezTo>
                  <a:pt x="1473297" y="1016553"/>
                  <a:pt x="1401726" y="1088125"/>
                  <a:pt x="1401726" y="1176412"/>
                </a:cubicBezTo>
                <a:lnTo>
                  <a:pt x="1401726" y="1177116"/>
                </a:lnTo>
                <a:cubicBezTo>
                  <a:pt x="1401726" y="1265403"/>
                  <a:pt x="1473297" y="1336974"/>
                  <a:pt x="1561584" y="1336974"/>
                </a:cubicBezTo>
                <a:lnTo>
                  <a:pt x="1655241" y="1336974"/>
                </a:lnTo>
                <a:lnTo>
                  <a:pt x="1655241" y="2353527"/>
                </a:lnTo>
                <a:lnTo>
                  <a:pt x="1096556" y="2353527"/>
                </a:lnTo>
                <a:lnTo>
                  <a:pt x="1096556" y="2470144"/>
                </a:lnTo>
                <a:cubicBezTo>
                  <a:pt x="1096556" y="2558431"/>
                  <a:pt x="1024985" y="2630002"/>
                  <a:pt x="936698" y="2630002"/>
                </a:cubicBezTo>
                <a:lnTo>
                  <a:pt x="935994" y="2630002"/>
                </a:lnTo>
                <a:cubicBezTo>
                  <a:pt x="847707" y="2630002"/>
                  <a:pt x="776136" y="2558431"/>
                  <a:pt x="776136" y="2470144"/>
                </a:cubicBezTo>
                <a:lnTo>
                  <a:pt x="776136" y="2353527"/>
                </a:lnTo>
                <a:lnTo>
                  <a:pt x="276343" y="2353527"/>
                </a:lnTo>
                <a:lnTo>
                  <a:pt x="276343" y="1333437"/>
                </a:lnTo>
                <a:lnTo>
                  <a:pt x="159858" y="1333437"/>
                </a:lnTo>
                <a:cubicBezTo>
                  <a:pt x="71571" y="1333437"/>
                  <a:pt x="0" y="1261866"/>
                  <a:pt x="0" y="1173579"/>
                </a:cubicBezTo>
                <a:lnTo>
                  <a:pt x="0" y="1172875"/>
                </a:lnTo>
                <a:cubicBezTo>
                  <a:pt x="0" y="1084588"/>
                  <a:pt x="71571" y="1013017"/>
                  <a:pt x="159858" y="1013017"/>
                </a:cubicBezTo>
                <a:lnTo>
                  <a:pt x="276343" y="1013017"/>
                </a:lnTo>
                <a:lnTo>
                  <a:pt x="276343" y="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2e6be826b04_2_77"/>
          <p:cNvSpPr/>
          <p:nvPr/>
        </p:nvSpPr>
        <p:spPr>
          <a:xfrm rot="-5400000">
            <a:off x="3809042" y="2407788"/>
            <a:ext cx="1368113" cy="1610141"/>
          </a:xfrm>
          <a:custGeom>
            <a:avLst/>
            <a:gdLst/>
            <a:ahLst/>
            <a:cxnLst/>
            <a:rect l="l" t="t" r="r" b="b"/>
            <a:pathLst>
              <a:path w="1703342" h="2238659" extrusionOk="0">
                <a:moveTo>
                  <a:pt x="1703342" y="1086729"/>
                </a:moveTo>
                <a:lnTo>
                  <a:pt x="1703342" y="1087433"/>
                </a:lnTo>
                <a:cubicBezTo>
                  <a:pt x="1703342" y="1175720"/>
                  <a:pt x="1631771" y="1247291"/>
                  <a:pt x="1543484" y="1247291"/>
                </a:cubicBezTo>
                <a:lnTo>
                  <a:pt x="1378898" y="1247291"/>
                </a:lnTo>
                <a:lnTo>
                  <a:pt x="1378898" y="2238659"/>
                </a:lnTo>
                <a:lnTo>
                  <a:pt x="800303" y="2238659"/>
                </a:lnTo>
                <a:lnTo>
                  <a:pt x="800303" y="2154993"/>
                </a:lnTo>
                <a:cubicBezTo>
                  <a:pt x="800303" y="2066706"/>
                  <a:pt x="728732" y="1995135"/>
                  <a:pt x="640445" y="1995135"/>
                </a:cubicBezTo>
                <a:lnTo>
                  <a:pt x="639741" y="1995135"/>
                </a:lnTo>
                <a:cubicBezTo>
                  <a:pt x="551454" y="1995135"/>
                  <a:pt x="479883" y="2066706"/>
                  <a:pt x="479883" y="2154993"/>
                </a:cubicBezTo>
                <a:lnTo>
                  <a:pt x="479883" y="2238659"/>
                </a:lnTo>
                <a:lnTo>
                  <a:pt x="0" y="2238659"/>
                </a:lnTo>
                <a:lnTo>
                  <a:pt x="0" y="1247291"/>
                </a:lnTo>
                <a:lnTo>
                  <a:pt x="62808" y="1247291"/>
                </a:lnTo>
                <a:cubicBezTo>
                  <a:pt x="151095" y="1247291"/>
                  <a:pt x="222666" y="1175720"/>
                  <a:pt x="222667" y="1087433"/>
                </a:cubicBezTo>
                <a:lnTo>
                  <a:pt x="222667" y="1086729"/>
                </a:lnTo>
                <a:cubicBezTo>
                  <a:pt x="222667" y="998442"/>
                  <a:pt x="151096" y="926871"/>
                  <a:pt x="62809" y="926871"/>
                </a:cubicBezTo>
                <a:lnTo>
                  <a:pt x="0" y="926871"/>
                </a:lnTo>
                <a:lnTo>
                  <a:pt x="0" y="0"/>
                </a:lnTo>
                <a:lnTo>
                  <a:pt x="495239" y="0"/>
                </a:lnTo>
                <a:lnTo>
                  <a:pt x="495239" y="61149"/>
                </a:lnTo>
                <a:cubicBezTo>
                  <a:pt x="495239" y="149436"/>
                  <a:pt x="566810" y="221007"/>
                  <a:pt x="655097" y="221007"/>
                </a:cubicBezTo>
                <a:lnTo>
                  <a:pt x="655801" y="221007"/>
                </a:lnTo>
                <a:cubicBezTo>
                  <a:pt x="744088" y="221007"/>
                  <a:pt x="815659" y="149436"/>
                  <a:pt x="815659" y="61149"/>
                </a:cubicBezTo>
                <a:lnTo>
                  <a:pt x="815659" y="0"/>
                </a:lnTo>
                <a:lnTo>
                  <a:pt x="1378898" y="0"/>
                </a:lnTo>
                <a:lnTo>
                  <a:pt x="1378898" y="926871"/>
                </a:lnTo>
                <a:lnTo>
                  <a:pt x="1543484" y="926871"/>
                </a:lnTo>
                <a:cubicBezTo>
                  <a:pt x="1631771" y="926871"/>
                  <a:pt x="1703342" y="998442"/>
                  <a:pt x="1703342" y="1086729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2e6be826b04_2_77"/>
          <p:cNvSpPr/>
          <p:nvPr/>
        </p:nvSpPr>
        <p:spPr>
          <a:xfrm rot="-5400000">
            <a:off x="8699974" y="2544262"/>
            <a:ext cx="1335923" cy="1826197"/>
          </a:xfrm>
          <a:custGeom>
            <a:avLst/>
            <a:gdLst/>
            <a:ahLst/>
            <a:cxnLst/>
            <a:rect l="l" t="t" r="r" b="b"/>
            <a:pathLst>
              <a:path w="1663264" h="2539051" extrusionOk="0">
                <a:moveTo>
                  <a:pt x="1663264" y="262199"/>
                </a:moveTo>
                <a:lnTo>
                  <a:pt x="1663264" y="1298152"/>
                </a:lnTo>
                <a:lnTo>
                  <a:pt x="1640534" y="1298152"/>
                </a:lnTo>
                <a:cubicBezTo>
                  <a:pt x="1552247" y="1298152"/>
                  <a:pt x="1480676" y="1369723"/>
                  <a:pt x="1480676" y="1458010"/>
                </a:cubicBezTo>
                <a:lnTo>
                  <a:pt x="1480676" y="1458714"/>
                </a:lnTo>
                <a:cubicBezTo>
                  <a:pt x="1480676" y="1547001"/>
                  <a:pt x="1552247" y="1618572"/>
                  <a:pt x="1640534" y="1618572"/>
                </a:cubicBezTo>
                <a:lnTo>
                  <a:pt x="1663264" y="1618572"/>
                </a:lnTo>
                <a:lnTo>
                  <a:pt x="1663264" y="2539051"/>
                </a:lnTo>
                <a:lnTo>
                  <a:pt x="284366" y="2539051"/>
                </a:lnTo>
                <a:lnTo>
                  <a:pt x="284366" y="1610770"/>
                </a:lnTo>
                <a:lnTo>
                  <a:pt x="159858" y="1610770"/>
                </a:lnTo>
                <a:cubicBezTo>
                  <a:pt x="71571" y="1610770"/>
                  <a:pt x="0" y="1539199"/>
                  <a:pt x="0" y="1450912"/>
                </a:cubicBezTo>
                <a:lnTo>
                  <a:pt x="0" y="1450208"/>
                </a:lnTo>
                <a:cubicBezTo>
                  <a:pt x="0" y="1361921"/>
                  <a:pt x="71571" y="1290350"/>
                  <a:pt x="159858" y="1290350"/>
                </a:cubicBezTo>
                <a:lnTo>
                  <a:pt x="284366" y="1290350"/>
                </a:lnTo>
                <a:lnTo>
                  <a:pt x="284366" y="262199"/>
                </a:lnTo>
                <a:lnTo>
                  <a:pt x="774227" y="262199"/>
                </a:lnTo>
                <a:lnTo>
                  <a:pt x="774227" y="159858"/>
                </a:lnTo>
                <a:cubicBezTo>
                  <a:pt x="774227" y="71571"/>
                  <a:pt x="845798" y="0"/>
                  <a:pt x="934085" y="0"/>
                </a:cubicBezTo>
                <a:lnTo>
                  <a:pt x="934789" y="0"/>
                </a:lnTo>
                <a:cubicBezTo>
                  <a:pt x="1023076" y="0"/>
                  <a:pt x="1094647" y="71571"/>
                  <a:pt x="1094647" y="159858"/>
                </a:cubicBezTo>
                <a:lnTo>
                  <a:pt x="1094647" y="262199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2e6be826b04_2_77"/>
          <p:cNvSpPr/>
          <p:nvPr/>
        </p:nvSpPr>
        <p:spPr>
          <a:xfrm rot="-5400000">
            <a:off x="2127740" y="3771952"/>
            <a:ext cx="1337605" cy="1692759"/>
          </a:xfrm>
          <a:custGeom>
            <a:avLst/>
            <a:gdLst/>
            <a:ahLst/>
            <a:cxnLst/>
            <a:rect l="l" t="t" r="r" b="b"/>
            <a:pathLst>
              <a:path w="1665358" h="2353527" extrusionOk="0">
                <a:moveTo>
                  <a:pt x="1665358" y="0"/>
                </a:moveTo>
                <a:lnTo>
                  <a:pt x="1665358" y="1016554"/>
                </a:lnTo>
                <a:lnTo>
                  <a:pt x="1608929" y="1016554"/>
                </a:lnTo>
                <a:cubicBezTo>
                  <a:pt x="1520642" y="1016554"/>
                  <a:pt x="1449071" y="1088125"/>
                  <a:pt x="1449071" y="1176412"/>
                </a:cubicBezTo>
                <a:lnTo>
                  <a:pt x="1449071" y="1177116"/>
                </a:lnTo>
                <a:cubicBezTo>
                  <a:pt x="1449071" y="1265403"/>
                  <a:pt x="1520642" y="1336974"/>
                  <a:pt x="1608929" y="1336974"/>
                </a:cubicBezTo>
                <a:lnTo>
                  <a:pt x="1665358" y="1336974"/>
                </a:lnTo>
                <a:lnTo>
                  <a:pt x="1665358" y="2353527"/>
                </a:lnTo>
                <a:lnTo>
                  <a:pt x="1140351" y="2353527"/>
                </a:lnTo>
                <a:lnTo>
                  <a:pt x="1140351" y="2264867"/>
                </a:lnTo>
                <a:cubicBezTo>
                  <a:pt x="1140351" y="2176580"/>
                  <a:pt x="1068780" y="2105009"/>
                  <a:pt x="980493" y="2105009"/>
                </a:cubicBezTo>
                <a:lnTo>
                  <a:pt x="979789" y="2105009"/>
                </a:lnTo>
                <a:cubicBezTo>
                  <a:pt x="891503" y="2105009"/>
                  <a:pt x="819932" y="2176580"/>
                  <a:pt x="819932" y="2264867"/>
                </a:cubicBezTo>
                <a:lnTo>
                  <a:pt x="819931" y="2353527"/>
                </a:lnTo>
                <a:lnTo>
                  <a:pt x="293018" y="2353527"/>
                </a:lnTo>
                <a:lnTo>
                  <a:pt x="293018" y="1333191"/>
                </a:lnTo>
                <a:lnTo>
                  <a:pt x="159858" y="1333191"/>
                </a:lnTo>
                <a:cubicBezTo>
                  <a:pt x="71571" y="1333191"/>
                  <a:pt x="0" y="1261620"/>
                  <a:pt x="0" y="1173333"/>
                </a:cubicBezTo>
                <a:lnTo>
                  <a:pt x="0" y="1172629"/>
                </a:lnTo>
                <a:cubicBezTo>
                  <a:pt x="0" y="1084342"/>
                  <a:pt x="71571" y="1012771"/>
                  <a:pt x="159858" y="1012771"/>
                </a:cubicBezTo>
                <a:lnTo>
                  <a:pt x="293018" y="1012771"/>
                </a:lnTo>
                <a:lnTo>
                  <a:pt x="293018" y="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2e6be826b04_2_77"/>
          <p:cNvSpPr/>
          <p:nvPr/>
        </p:nvSpPr>
        <p:spPr>
          <a:xfrm rot="-5400000">
            <a:off x="3808713" y="3364663"/>
            <a:ext cx="1333677" cy="2040549"/>
          </a:xfrm>
          <a:custGeom>
            <a:avLst/>
            <a:gdLst/>
            <a:ahLst/>
            <a:cxnLst/>
            <a:rect l="l" t="t" r="r" b="b"/>
            <a:pathLst>
              <a:path w="1660469" h="2837076" extrusionOk="0">
                <a:moveTo>
                  <a:pt x="1660469" y="1408897"/>
                </a:moveTo>
                <a:lnTo>
                  <a:pt x="1660469" y="1409601"/>
                </a:lnTo>
                <a:cubicBezTo>
                  <a:pt x="1660469" y="1497888"/>
                  <a:pt x="1588898" y="1569459"/>
                  <a:pt x="1500611" y="1569459"/>
                </a:cubicBezTo>
                <a:lnTo>
                  <a:pt x="1372340" y="1569459"/>
                </a:lnTo>
                <a:lnTo>
                  <a:pt x="1372340" y="2562633"/>
                </a:lnTo>
                <a:lnTo>
                  <a:pt x="851888" y="2562633"/>
                </a:lnTo>
                <a:lnTo>
                  <a:pt x="851888" y="2677218"/>
                </a:lnTo>
                <a:cubicBezTo>
                  <a:pt x="851888" y="2765505"/>
                  <a:pt x="780317" y="2837076"/>
                  <a:pt x="692030" y="2837076"/>
                </a:cubicBezTo>
                <a:lnTo>
                  <a:pt x="691326" y="2837076"/>
                </a:lnTo>
                <a:cubicBezTo>
                  <a:pt x="603039" y="2837076"/>
                  <a:pt x="531468" y="2765505"/>
                  <a:pt x="531468" y="2677218"/>
                </a:cubicBezTo>
                <a:lnTo>
                  <a:pt x="531468" y="2562633"/>
                </a:lnTo>
                <a:lnTo>
                  <a:pt x="0" y="2562633"/>
                </a:lnTo>
                <a:lnTo>
                  <a:pt x="0" y="1569458"/>
                </a:lnTo>
                <a:lnTo>
                  <a:pt x="63365" y="1569458"/>
                </a:lnTo>
                <a:cubicBezTo>
                  <a:pt x="151652" y="1569458"/>
                  <a:pt x="223223" y="1497887"/>
                  <a:pt x="223223" y="1409600"/>
                </a:cubicBezTo>
                <a:lnTo>
                  <a:pt x="223223" y="1408896"/>
                </a:lnTo>
                <a:cubicBezTo>
                  <a:pt x="223223" y="1320609"/>
                  <a:pt x="151652" y="1249038"/>
                  <a:pt x="63365" y="1249038"/>
                </a:cubicBezTo>
                <a:lnTo>
                  <a:pt x="0" y="1249038"/>
                </a:lnTo>
                <a:lnTo>
                  <a:pt x="0" y="323974"/>
                </a:lnTo>
                <a:lnTo>
                  <a:pt x="531468" y="323974"/>
                </a:lnTo>
                <a:lnTo>
                  <a:pt x="531468" y="159858"/>
                </a:lnTo>
                <a:cubicBezTo>
                  <a:pt x="531468" y="71571"/>
                  <a:pt x="603039" y="0"/>
                  <a:pt x="691326" y="0"/>
                </a:cubicBezTo>
                <a:lnTo>
                  <a:pt x="692030" y="0"/>
                </a:lnTo>
                <a:cubicBezTo>
                  <a:pt x="780317" y="0"/>
                  <a:pt x="851888" y="71571"/>
                  <a:pt x="851888" y="159858"/>
                </a:cubicBezTo>
                <a:lnTo>
                  <a:pt x="851888" y="323974"/>
                </a:lnTo>
                <a:lnTo>
                  <a:pt x="1372340" y="323974"/>
                </a:lnTo>
                <a:lnTo>
                  <a:pt x="1372340" y="1249039"/>
                </a:lnTo>
                <a:lnTo>
                  <a:pt x="1500611" y="1249039"/>
                </a:lnTo>
                <a:cubicBezTo>
                  <a:pt x="1588898" y="1249039"/>
                  <a:pt x="1660469" y="1320610"/>
                  <a:pt x="1660469" y="1408897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2e6be826b04_2_77"/>
          <p:cNvSpPr/>
          <p:nvPr/>
        </p:nvSpPr>
        <p:spPr>
          <a:xfrm rot="-5400000">
            <a:off x="5483136" y="3822393"/>
            <a:ext cx="1332549" cy="1586819"/>
          </a:xfrm>
          <a:custGeom>
            <a:avLst/>
            <a:gdLst/>
            <a:ahLst/>
            <a:cxnLst/>
            <a:rect l="l" t="t" r="r" b="b"/>
            <a:pathLst>
              <a:path w="1659064" h="2206234" extrusionOk="0">
                <a:moveTo>
                  <a:pt x="1659064" y="0"/>
                </a:moveTo>
                <a:lnTo>
                  <a:pt x="1659064" y="942907"/>
                </a:lnTo>
                <a:lnTo>
                  <a:pt x="1602635" y="942907"/>
                </a:lnTo>
                <a:cubicBezTo>
                  <a:pt x="1514348" y="942907"/>
                  <a:pt x="1442777" y="1014478"/>
                  <a:pt x="1442777" y="1102765"/>
                </a:cubicBezTo>
                <a:lnTo>
                  <a:pt x="1442777" y="1103469"/>
                </a:lnTo>
                <a:cubicBezTo>
                  <a:pt x="1442777" y="1191756"/>
                  <a:pt x="1514348" y="1263327"/>
                  <a:pt x="1602635" y="1263327"/>
                </a:cubicBezTo>
                <a:lnTo>
                  <a:pt x="1659064" y="1263327"/>
                </a:lnTo>
                <a:lnTo>
                  <a:pt x="1659064" y="2206234"/>
                </a:lnTo>
                <a:lnTo>
                  <a:pt x="1071753" y="2206234"/>
                </a:lnTo>
                <a:lnTo>
                  <a:pt x="1071753" y="2155199"/>
                </a:lnTo>
                <a:cubicBezTo>
                  <a:pt x="1071753" y="2066912"/>
                  <a:pt x="1000182" y="1995341"/>
                  <a:pt x="911895" y="1995341"/>
                </a:cubicBezTo>
                <a:lnTo>
                  <a:pt x="911191" y="1995341"/>
                </a:lnTo>
                <a:cubicBezTo>
                  <a:pt x="822904" y="1995341"/>
                  <a:pt x="751333" y="2066912"/>
                  <a:pt x="751333" y="2155199"/>
                </a:cubicBezTo>
                <a:lnTo>
                  <a:pt x="751333" y="2206234"/>
                </a:lnTo>
                <a:lnTo>
                  <a:pt x="286724" y="2206234"/>
                </a:lnTo>
                <a:lnTo>
                  <a:pt x="286724" y="1281627"/>
                </a:lnTo>
                <a:lnTo>
                  <a:pt x="159858" y="1281627"/>
                </a:lnTo>
                <a:cubicBezTo>
                  <a:pt x="71571" y="1281627"/>
                  <a:pt x="0" y="1210056"/>
                  <a:pt x="0" y="1121769"/>
                </a:cubicBezTo>
                <a:lnTo>
                  <a:pt x="0" y="1121065"/>
                </a:lnTo>
                <a:cubicBezTo>
                  <a:pt x="0" y="1032778"/>
                  <a:pt x="71571" y="961207"/>
                  <a:pt x="159858" y="961207"/>
                </a:cubicBezTo>
                <a:lnTo>
                  <a:pt x="286724" y="961207"/>
                </a:lnTo>
                <a:lnTo>
                  <a:pt x="286724" y="0"/>
                </a:lnTo>
                <a:lnTo>
                  <a:pt x="813637" y="0"/>
                </a:lnTo>
                <a:lnTo>
                  <a:pt x="813637" y="59117"/>
                </a:lnTo>
                <a:cubicBezTo>
                  <a:pt x="813637" y="147404"/>
                  <a:pt x="885208" y="218975"/>
                  <a:pt x="973495" y="218975"/>
                </a:cubicBezTo>
                <a:lnTo>
                  <a:pt x="974199" y="218975"/>
                </a:lnTo>
                <a:cubicBezTo>
                  <a:pt x="1062486" y="218975"/>
                  <a:pt x="1134057" y="147404"/>
                  <a:pt x="1134057" y="59117"/>
                </a:cubicBezTo>
                <a:lnTo>
                  <a:pt x="1134057" y="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g2e6be826b04_2_77"/>
          <p:cNvSpPr/>
          <p:nvPr/>
        </p:nvSpPr>
        <p:spPr>
          <a:xfrm rot="-5400000">
            <a:off x="7118281" y="3369513"/>
            <a:ext cx="1333677" cy="2030851"/>
          </a:xfrm>
          <a:custGeom>
            <a:avLst/>
            <a:gdLst/>
            <a:ahLst/>
            <a:cxnLst/>
            <a:rect l="l" t="t" r="r" b="b"/>
            <a:pathLst>
              <a:path w="1660468" h="2823593" extrusionOk="0">
                <a:moveTo>
                  <a:pt x="1660468" y="1372478"/>
                </a:moveTo>
                <a:lnTo>
                  <a:pt x="1660468" y="1373182"/>
                </a:lnTo>
                <a:cubicBezTo>
                  <a:pt x="1660468" y="1461469"/>
                  <a:pt x="1588897" y="1533041"/>
                  <a:pt x="1500610" y="1533041"/>
                </a:cubicBezTo>
                <a:lnTo>
                  <a:pt x="1372340" y="1533041"/>
                </a:lnTo>
                <a:lnTo>
                  <a:pt x="1372340" y="2542343"/>
                </a:lnTo>
                <a:lnTo>
                  <a:pt x="852703" y="2542343"/>
                </a:lnTo>
                <a:lnTo>
                  <a:pt x="852703" y="2663735"/>
                </a:lnTo>
                <a:cubicBezTo>
                  <a:pt x="852703" y="2752023"/>
                  <a:pt x="781132" y="2823593"/>
                  <a:pt x="692845" y="2823593"/>
                </a:cubicBezTo>
                <a:lnTo>
                  <a:pt x="692141" y="2823593"/>
                </a:lnTo>
                <a:cubicBezTo>
                  <a:pt x="603854" y="2823593"/>
                  <a:pt x="532283" y="2752023"/>
                  <a:pt x="532283" y="2663735"/>
                </a:cubicBezTo>
                <a:lnTo>
                  <a:pt x="532283" y="2542343"/>
                </a:lnTo>
                <a:lnTo>
                  <a:pt x="0" y="2542343"/>
                </a:lnTo>
                <a:lnTo>
                  <a:pt x="0" y="1546223"/>
                </a:lnTo>
                <a:lnTo>
                  <a:pt x="63364" y="1546223"/>
                </a:lnTo>
                <a:cubicBezTo>
                  <a:pt x="151651" y="1546223"/>
                  <a:pt x="223222" y="1474651"/>
                  <a:pt x="223222" y="1386364"/>
                </a:cubicBezTo>
                <a:lnTo>
                  <a:pt x="223222" y="1385660"/>
                </a:lnTo>
                <a:cubicBezTo>
                  <a:pt x="223222" y="1297373"/>
                  <a:pt x="151651" y="1225802"/>
                  <a:pt x="63364" y="1225802"/>
                </a:cubicBezTo>
                <a:lnTo>
                  <a:pt x="0" y="1225802"/>
                </a:lnTo>
                <a:lnTo>
                  <a:pt x="0" y="286348"/>
                </a:lnTo>
                <a:lnTo>
                  <a:pt x="469164" y="286348"/>
                </a:lnTo>
                <a:lnTo>
                  <a:pt x="469164" y="159858"/>
                </a:lnTo>
                <a:cubicBezTo>
                  <a:pt x="469164" y="71571"/>
                  <a:pt x="540735" y="0"/>
                  <a:pt x="629022" y="0"/>
                </a:cubicBezTo>
                <a:lnTo>
                  <a:pt x="629726" y="0"/>
                </a:lnTo>
                <a:cubicBezTo>
                  <a:pt x="718012" y="0"/>
                  <a:pt x="789583" y="71571"/>
                  <a:pt x="789583" y="159858"/>
                </a:cubicBezTo>
                <a:lnTo>
                  <a:pt x="789583" y="286348"/>
                </a:lnTo>
                <a:lnTo>
                  <a:pt x="1372340" y="286348"/>
                </a:lnTo>
                <a:lnTo>
                  <a:pt x="1372340" y="1212620"/>
                </a:lnTo>
                <a:lnTo>
                  <a:pt x="1500610" y="1212620"/>
                </a:lnTo>
                <a:cubicBezTo>
                  <a:pt x="1588897" y="1212620"/>
                  <a:pt x="1660468" y="1284191"/>
                  <a:pt x="1660468" y="1372478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2e6be826b04_2_77"/>
          <p:cNvSpPr/>
          <p:nvPr/>
        </p:nvSpPr>
        <p:spPr>
          <a:xfrm rot="-5400000">
            <a:off x="8798423" y="3794313"/>
            <a:ext cx="1327180" cy="1637611"/>
          </a:xfrm>
          <a:custGeom>
            <a:avLst/>
            <a:gdLst/>
            <a:ahLst/>
            <a:cxnLst/>
            <a:rect l="l" t="t" r="r" b="b"/>
            <a:pathLst>
              <a:path w="1652380" h="2276852" extrusionOk="0">
                <a:moveTo>
                  <a:pt x="1652380" y="0"/>
                </a:moveTo>
                <a:lnTo>
                  <a:pt x="1652380" y="1033269"/>
                </a:lnTo>
                <a:lnTo>
                  <a:pt x="1595951" y="1033269"/>
                </a:lnTo>
                <a:cubicBezTo>
                  <a:pt x="1507664" y="1033269"/>
                  <a:pt x="1436093" y="1104840"/>
                  <a:pt x="1436093" y="1193127"/>
                </a:cubicBezTo>
                <a:lnTo>
                  <a:pt x="1436093" y="1193831"/>
                </a:lnTo>
                <a:cubicBezTo>
                  <a:pt x="1436093" y="1282118"/>
                  <a:pt x="1507664" y="1353689"/>
                  <a:pt x="1595951" y="1353689"/>
                </a:cubicBezTo>
                <a:lnTo>
                  <a:pt x="1652380" y="1353689"/>
                </a:lnTo>
                <a:lnTo>
                  <a:pt x="1652380" y="2276852"/>
                </a:lnTo>
                <a:lnTo>
                  <a:pt x="280040" y="2276852"/>
                </a:lnTo>
                <a:lnTo>
                  <a:pt x="280040" y="1356373"/>
                </a:lnTo>
                <a:lnTo>
                  <a:pt x="159858" y="1356373"/>
                </a:lnTo>
                <a:cubicBezTo>
                  <a:pt x="71571" y="1356373"/>
                  <a:pt x="0" y="1284802"/>
                  <a:pt x="0" y="1196515"/>
                </a:cubicBezTo>
                <a:lnTo>
                  <a:pt x="0" y="1195811"/>
                </a:lnTo>
                <a:cubicBezTo>
                  <a:pt x="0" y="1107524"/>
                  <a:pt x="71571" y="1035953"/>
                  <a:pt x="159858" y="1035953"/>
                </a:cubicBezTo>
                <a:lnTo>
                  <a:pt x="280040" y="1035953"/>
                </a:lnTo>
                <a:lnTo>
                  <a:pt x="280040" y="0"/>
                </a:lnTo>
                <a:lnTo>
                  <a:pt x="807769" y="0"/>
                </a:lnTo>
                <a:lnTo>
                  <a:pt x="807769" y="65924"/>
                </a:lnTo>
                <a:cubicBezTo>
                  <a:pt x="807769" y="154211"/>
                  <a:pt x="879340" y="225782"/>
                  <a:pt x="967627" y="225782"/>
                </a:cubicBezTo>
                <a:lnTo>
                  <a:pt x="968331" y="225782"/>
                </a:lnTo>
                <a:cubicBezTo>
                  <a:pt x="1056618" y="225782"/>
                  <a:pt x="1128189" y="154211"/>
                  <a:pt x="1128189" y="65924"/>
                </a:cubicBezTo>
                <a:lnTo>
                  <a:pt x="1128189" y="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g2e6be826b04_2_77"/>
          <p:cNvSpPr/>
          <p:nvPr/>
        </p:nvSpPr>
        <p:spPr>
          <a:xfrm rot="-5400000">
            <a:off x="2331849" y="4722700"/>
            <a:ext cx="1128241" cy="1891613"/>
          </a:xfrm>
          <a:custGeom>
            <a:avLst/>
            <a:gdLst/>
            <a:ahLst/>
            <a:cxnLst/>
            <a:rect l="l" t="t" r="r" b="b"/>
            <a:pathLst>
              <a:path w="1404694" h="2630003" extrusionOk="0">
                <a:moveTo>
                  <a:pt x="1404694" y="0"/>
                </a:moveTo>
                <a:lnTo>
                  <a:pt x="1404694" y="1016554"/>
                </a:lnTo>
                <a:lnTo>
                  <a:pt x="1343767" y="1016554"/>
                </a:lnTo>
                <a:cubicBezTo>
                  <a:pt x="1255480" y="1016554"/>
                  <a:pt x="1183909" y="1088125"/>
                  <a:pt x="1183909" y="1176412"/>
                </a:cubicBezTo>
                <a:lnTo>
                  <a:pt x="1183909" y="1177116"/>
                </a:lnTo>
                <a:cubicBezTo>
                  <a:pt x="1183909" y="1265403"/>
                  <a:pt x="1255480" y="1336974"/>
                  <a:pt x="1343767" y="1336974"/>
                </a:cubicBezTo>
                <a:lnTo>
                  <a:pt x="1404694" y="1336974"/>
                </a:lnTo>
                <a:lnTo>
                  <a:pt x="1404694" y="2353527"/>
                </a:lnTo>
                <a:lnTo>
                  <a:pt x="866155" y="2353527"/>
                </a:lnTo>
                <a:lnTo>
                  <a:pt x="866155" y="2470145"/>
                </a:lnTo>
                <a:cubicBezTo>
                  <a:pt x="866155" y="2558432"/>
                  <a:pt x="794584" y="2630003"/>
                  <a:pt x="706297" y="2630003"/>
                </a:cubicBezTo>
                <a:lnTo>
                  <a:pt x="705593" y="2630003"/>
                </a:lnTo>
                <a:cubicBezTo>
                  <a:pt x="617306" y="2630003"/>
                  <a:pt x="545735" y="2558432"/>
                  <a:pt x="545735" y="2470145"/>
                </a:cubicBezTo>
                <a:lnTo>
                  <a:pt x="545735" y="2353527"/>
                </a:lnTo>
                <a:lnTo>
                  <a:pt x="0" y="2353527"/>
                </a:lnTo>
                <a:lnTo>
                  <a:pt x="0" y="960027"/>
                </a:lnTo>
                <a:cubicBezTo>
                  <a:pt x="0" y="429819"/>
                  <a:pt x="429819" y="0"/>
                  <a:pt x="960027" y="0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2e6be826b04_2_77"/>
          <p:cNvSpPr/>
          <p:nvPr/>
        </p:nvSpPr>
        <p:spPr>
          <a:xfrm rot="-5400000">
            <a:off x="3813044" y="4747502"/>
            <a:ext cx="1360110" cy="1610141"/>
          </a:xfrm>
          <a:custGeom>
            <a:avLst/>
            <a:gdLst/>
            <a:ahLst/>
            <a:cxnLst/>
            <a:rect l="l" t="t" r="r" b="b"/>
            <a:pathLst>
              <a:path w="1693379" h="2238659" extrusionOk="0">
                <a:moveTo>
                  <a:pt x="1693379" y="1084923"/>
                </a:moveTo>
                <a:lnTo>
                  <a:pt x="1693379" y="1085627"/>
                </a:lnTo>
                <a:cubicBezTo>
                  <a:pt x="1693379" y="1173914"/>
                  <a:pt x="1621808" y="1245485"/>
                  <a:pt x="1533521" y="1245485"/>
                </a:cubicBezTo>
                <a:lnTo>
                  <a:pt x="1404694" y="1245485"/>
                </a:lnTo>
                <a:lnTo>
                  <a:pt x="1404694" y="2238659"/>
                </a:lnTo>
                <a:lnTo>
                  <a:pt x="857048" y="2238659"/>
                </a:lnTo>
                <a:lnTo>
                  <a:pt x="857048" y="2175921"/>
                </a:lnTo>
                <a:cubicBezTo>
                  <a:pt x="857048" y="2087634"/>
                  <a:pt x="785477" y="2016063"/>
                  <a:pt x="697190" y="2016063"/>
                </a:cubicBezTo>
                <a:lnTo>
                  <a:pt x="696486" y="2016063"/>
                </a:lnTo>
                <a:cubicBezTo>
                  <a:pt x="608199" y="2016063"/>
                  <a:pt x="536628" y="2087634"/>
                  <a:pt x="536628" y="2175921"/>
                </a:cubicBezTo>
                <a:lnTo>
                  <a:pt x="536628" y="2238659"/>
                </a:lnTo>
                <a:lnTo>
                  <a:pt x="0" y="2238659"/>
                </a:lnTo>
                <a:lnTo>
                  <a:pt x="0" y="0"/>
                </a:lnTo>
                <a:lnTo>
                  <a:pt x="541182" y="0"/>
                </a:lnTo>
                <a:lnTo>
                  <a:pt x="541182" y="61148"/>
                </a:lnTo>
                <a:cubicBezTo>
                  <a:pt x="541182" y="149435"/>
                  <a:pt x="612753" y="221006"/>
                  <a:pt x="701040" y="221006"/>
                </a:cubicBezTo>
                <a:lnTo>
                  <a:pt x="701744" y="221006"/>
                </a:lnTo>
                <a:cubicBezTo>
                  <a:pt x="790031" y="221006"/>
                  <a:pt x="861602" y="149435"/>
                  <a:pt x="861602" y="61148"/>
                </a:cubicBezTo>
                <a:lnTo>
                  <a:pt x="861602" y="0"/>
                </a:lnTo>
                <a:lnTo>
                  <a:pt x="1404694" y="0"/>
                </a:lnTo>
                <a:lnTo>
                  <a:pt x="1404694" y="925065"/>
                </a:lnTo>
                <a:lnTo>
                  <a:pt x="1533521" y="925065"/>
                </a:lnTo>
                <a:cubicBezTo>
                  <a:pt x="1621808" y="925065"/>
                  <a:pt x="1693379" y="996636"/>
                  <a:pt x="1693379" y="1084923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2e6be826b04_2_77"/>
          <p:cNvSpPr/>
          <p:nvPr/>
        </p:nvSpPr>
        <p:spPr>
          <a:xfrm rot="-5400000">
            <a:off x="5572780" y="4660846"/>
            <a:ext cx="1128241" cy="2015318"/>
          </a:xfrm>
          <a:custGeom>
            <a:avLst/>
            <a:gdLst/>
            <a:ahLst/>
            <a:cxnLst/>
            <a:rect l="l" t="t" r="r" b="b"/>
            <a:pathLst>
              <a:path w="1404694" h="2801996" extrusionOk="0">
                <a:moveTo>
                  <a:pt x="1404694" y="298050"/>
                </a:moveTo>
                <a:lnTo>
                  <a:pt x="1404694" y="1260740"/>
                </a:lnTo>
                <a:lnTo>
                  <a:pt x="1346204" y="1260740"/>
                </a:lnTo>
                <a:cubicBezTo>
                  <a:pt x="1257917" y="1260740"/>
                  <a:pt x="1186346" y="1332311"/>
                  <a:pt x="1186346" y="1420598"/>
                </a:cubicBezTo>
                <a:lnTo>
                  <a:pt x="1186346" y="1421302"/>
                </a:lnTo>
                <a:cubicBezTo>
                  <a:pt x="1186346" y="1509589"/>
                  <a:pt x="1257917" y="1581160"/>
                  <a:pt x="1346204" y="1581160"/>
                </a:cubicBezTo>
                <a:lnTo>
                  <a:pt x="1404694" y="1581160"/>
                </a:lnTo>
                <a:lnTo>
                  <a:pt x="1404694" y="2504284"/>
                </a:lnTo>
                <a:lnTo>
                  <a:pt x="866155" y="2504284"/>
                </a:lnTo>
                <a:lnTo>
                  <a:pt x="866155" y="2642138"/>
                </a:lnTo>
                <a:cubicBezTo>
                  <a:pt x="866155" y="2730425"/>
                  <a:pt x="794584" y="2801996"/>
                  <a:pt x="706297" y="2801996"/>
                </a:cubicBezTo>
                <a:lnTo>
                  <a:pt x="705593" y="2801996"/>
                </a:lnTo>
                <a:cubicBezTo>
                  <a:pt x="617306" y="2801996"/>
                  <a:pt x="545735" y="2730425"/>
                  <a:pt x="545735" y="2642138"/>
                </a:cubicBezTo>
                <a:lnTo>
                  <a:pt x="545735" y="2504284"/>
                </a:lnTo>
                <a:lnTo>
                  <a:pt x="0" y="2504284"/>
                </a:lnTo>
                <a:lnTo>
                  <a:pt x="0" y="298050"/>
                </a:lnTo>
                <a:lnTo>
                  <a:pt x="541181" y="298050"/>
                </a:lnTo>
                <a:lnTo>
                  <a:pt x="541181" y="159858"/>
                </a:lnTo>
                <a:cubicBezTo>
                  <a:pt x="541181" y="71571"/>
                  <a:pt x="612752" y="0"/>
                  <a:pt x="701039" y="0"/>
                </a:cubicBezTo>
                <a:lnTo>
                  <a:pt x="701743" y="0"/>
                </a:lnTo>
                <a:cubicBezTo>
                  <a:pt x="790030" y="0"/>
                  <a:pt x="861601" y="71571"/>
                  <a:pt x="861601" y="159858"/>
                </a:cubicBezTo>
                <a:lnTo>
                  <a:pt x="861601" y="298050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2e6be826b04_2_77"/>
          <p:cNvSpPr/>
          <p:nvPr/>
        </p:nvSpPr>
        <p:spPr>
          <a:xfrm rot="-5400000">
            <a:off x="7111297" y="4745898"/>
            <a:ext cx="1350847" cy="1622609"/>
          </a:xfrm>
          <a:custGeom>
            <a:avLst/>
            <a:gdLst/>
            <a:ahLst/>
            <a:cxnLst/>
            <a:rect l="l" t="t" r="r" b="b"/>
            <a:pathLst>
              <a:path w="1681845" h="2255994" extrusionOk="0">
                <a:moveTo>
                  <a:pt x="1681845" y="1099312"/>
                </a:moveTo>
                <a:lnTo>
                  <a:pt x="1681845" y="1100016"/>
                </a:lnTo>
                <a:cubicBezTo>
                  <a:pt x="1681845" y="1188304"/>
                  <a:pt x="1610274" y="1259874"/>
                  <a:pt x="1521987" y="1259874"/>
                </a:cubicBezTo>
                <a:lnTo>
                  <a:pt x="1404694" y="1259874"/>
                </a:lnTo>
                <a:lnTo>
                  <a:pt x="1404694" y="2255994"/>
                </a:lnTo>
                <a:lnTo>
                  <a:pt x="861601" y="2255993"/>
                </a:lnTo>
                <a:lnTo>
                  <a:pt x="861601" y="2200063"/>
                </a:lnTo>
                <a:cubicBezTo>
                  <a:pt x="861601" y="2111775"/>
                  <a:pt x="790030" y="2040205"/>
                  <a:pt x="701743" y="2040205"/>
                </a:cubicBezTo>
                <a:lnTo>
                  <a:pt x="701039" y="2040205"/>
                </a:lnTo>
                <a:cubicBezTo>
                  <a:pt x="612752" y="2040205"/>
                  <a:pt x="541181" y="2111775"/>
                  <a:pt x="541181" y="2200063"/>
                </a:cubicBezTo>
                <a:lnTo>
                  <a:pt x="541181" y="2255993"/>
                </a:lnTo>
                <a:lnTo>
                  <a:pt x="0" y="2255993"/>
                </a:lnTo>
                <a:lnTo>
                  <a:pt x="0" y="0"/>
                </a:lnTo>
                <a:lnTo>
                  <a:pt x="541182" y="0"/>
                </a:lnTo>
                <a:lnTo>
                  <a:pt x="541182" y="82385"/>
                </a:lnTo>
                <a:cubicBezTo>
                  <a:pt x="541182" y="170672"/>
                  <a:pt x="612753" y="242243"/>
                  <a:pt x="701040" y="242243"/>
                </a:cubicBezTo>
                <a:lnTo>
                  <a:pt x="701744" y="242243"/>
                </a:lnTo>
                <a:cubicBezTo>
                  <a:pt x="790031" y="242243"/>
                  <a:pt x="861602" y="170672"/>
                  <a:pt x="861602" y="82385"/>
                </a:cubicBezTo>
                <a:lnTo>
                  <a:pt x="861602" y="0"/>
                </a:lnTo>
                <a:lnTo>
                  <a:pt x="1404694" y="0"/>
                </a:lnTo>
                <a:lnTo>
                  <a:pt x="1404694" y="939454"/>
                </a:lnTo>
                <a:lnTo>
                  <a:pt x="1521987" y="939454"/>
                </a:lnTo>
                <a:cubicBezTo>
                  <a:pt x="1610274" y="939454"/>
                  <a:pt x="1681845" y="1011025"/>
                  <a:pt x="1681845" y="1099312"/>
                </a:cubicBez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e6be826b04_2_77"/>
          <p:cNvSpPr/>
          <p:nvPr/>
        </p:nvSpPr>
        <p:spPr>
          <a:xfrm rot="-5400000">
            <a:off x="8793394" y="4744963"/>
            <a:ext cx="1128241" cy="1847086"/>
          </a:xfrm>
          <a:custGeom>
            <a:avLst/>
            <a:gdLst/>
            <a:ahLst/>
            <a:cxnLst/>
            <a:rect l="l" t="t" r="r" b="b"/>
            <a:pathLst>
              <a:path w="1404694" h="2568095" extrusionOk="0">
                <a:moveTo>
                  <a:pt x="1404694" y="291243"/>
                </a:moveTo>
                <a:lnTo>
                  <a:pt x="1404694" y="1319394"/>
                </a:lnTo>
                <a:lnTo>
                  <a:pt x="1346204" y="1319394"/>
                </a:lnTo>
                <a:cubicBezTo>
                  <a:pt x="1257917" y="1319394"/>
                  <a:pt x="1186346" y="1390965"/>
                  <a:pt x="1186346" y="1479252"/>
                </a:cubicBezTo>
                <a:lnTo>
                  <a:pt x="1186346" y="1479956"/>
                </a:lnTo>
                <a:cubicBezTo>
                  <a:pt x="1186346" y="1568243"/>
                  <a:pt x="1257917" y="1639814"/>
                  <a:pt x="1346204" y="1639814"/>
                </a:cubicBezTo>
                <a:lnTo>
                  <a:pt x="1404694" y="1639814"/>
                </a:lnTo>
                <a:lnTo>
                  <a:pt x="1404694" y="2568095"/>
                </a:lnTo>
                <a:lnTo>
                  <a:pt x="960027" y="2568095"/>
                </a:lnTo>
                <a:cubicBezTo>
                  <a:pt x="429819" y="2568095"/>
                  <a:pt x="0" y="2138276"/>
                  <a:pt x="0" y="1608068"/>
                </a:cubicBezTo>
                <a:lnTo>
                  <a:pt x="0" y="291243"/>
                </a:lnTo>
                <a:lnTo>
                  <a:pt x="545735" y="291243"/>
                </a:lnTo>
                <a:lnTo>
                  <a:pt x="545735" y="159858"/>
                </a:lnTo>
                <a:cubicBezTo>
                  <a:pt x="545735" y="71571"/>
                  <a:pt x="617306" y="0"/>
                  <a:pt x="705593" y="0"/>
                </a:cubicBezTo>
                <a:lnTo>
                  <a:pt x="706297" y="0"/>
                </a:lnTo>
                <a:cubicBezTo>
                  <a:pt x="794584" y="0"/>
                  <a:pt x="866155" y="71571"/>
                  <a:pt x="866155" y="159858"/>
                </a:cubicBezTo>
                <a:lnTo>
                  <a:pt x="866155" y="291243"/>
                </a:lnTo>
                <a:close/>
              </a:path>
            </a:pathLst>
          </a:custGeom>
          <a:solidFill>
            <a:srgbClr val="D8D8D8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82974" tIns="41476" rIns="82974" bIns="41476" anchor="ctr" anchorCtr="0">
            <a:noAutofit/>
          </a:bodyPr>
          <a:lstStyle/>
          <a:p>
            <a:pPr algn="ctr"/>
            <a:endParaRPr sz="1089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2e6be826b04_2_77"/>
          <p:cNvSpPr txBox="1"/>
          <p:nvPr/>
        </p:nvSpPr>
        <p:spPr>
          <a:xfrm>
            <a:off x="3832725" y="1911861"/>
            <a:ext cx="1283203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MGI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Governo Digital, Dataprev, CEFIC</a:t>
            </a:r>
            <a:endParaRPr sz="1634"/>
          </a:p>
        </p:txBody>
      </p:sp>
      <p:sp>
        <p:nvSpPr>
          <p:cNvPr id="139" name="Google Shape;139;g2e6be826b04_2_77"/>
          <p:cNvSpPr txBox="1"/>
          <p:nvPr/>
        </p:nvSpPr>
        <p:spPr>
          <a:xfrm>
            <a:off x="8853455" y="1867203"/>
            <a:ext cx="1191721" cy="75420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MJSP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Direitos Digitais, ANPD, CADE</a:t>
            </a:r>
            <a:endParaRPr sz="1634"/>
          </a:p>
        </p:txBody>
      </p:sp>
      <p:sp>
        <p:nvSpPr>
          <p:cNvPr id="140" name="Google Shape;140;g2e6be826b04_2_77"/>
          <p:cNvSpPr txBox="1"/>
          <p:nvPr/>
        </p:nvSpPr>
        <p:spPr>
          <a:xfrm>
            <a:off x="8919712" y="4226597"/>
            <a:ext cx="1237734" cy="75420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MEC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Educação Digital (e Midiática)</a:t>
            </a:r>
            <a:endParaRPr sz="1089" b="1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1" name="Google Shape;141;g2e6be826b04_2_77"/>
          <p:cNvSpPr txBox="1"/>
          <p:nvPr/>
        </p:nvSpPr>
        <p:spPr>
          <a:xfrm>
            <a:off x="2105390" y="4242259"/>
            <a:ext cx="1301173" cy="75420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MDHC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Direitos Humanos nas redes</a:t>
            </a:r>
            <a:endParaRPr sz="1634"/>
          </a:p>
        </p:txBody>
      </p:sp>
      <p:sp>
        <p:nvSpPr>
          <p:cNvPr id="142" name="Google Shape;142;g2e6be826b04_2_77"/>
          <p:cNvSpPr txBox="1"/>
          <p:nvPr/>
        </p:nvSpPr>
        <p:spPr>
          <a:xfrm>
            <a:off x="7196271" y="2866304"/>
            <a:ext cx="1200161" cy="92181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SECOM </a:t>
            </a:r>
            <a:endParaRPr sz="1634" dirty="0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Políticas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para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promoção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da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integridade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da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informação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089" b="1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3" name="Google Shape;143;g2e6be826b04_2_77"/>
          <p:cNvSpPr txBox="1"/>
          <p:nvPr/>
        </p:nvSpPr>
        <p:spPr>
          <a:xfrm>
            <a:off x="8835303" y="3088434"/>
            <a:ext cx="1204518" cy="75420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MS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Transformação Digital na Saúde</a:t>
            </a:r>
            <a:endParaRPr sz="1634"/>
          </a:p>
        </p:txBody>
      </p:sp>
      <p:sp>
        <p:nvSpPr>
          <p:cNvPr id="144" name="Google Shape;144;g2e6be826b04_2_77"/>
          <p:cNvSpPr txBox="1"/>
          <p:nvPr/>
        </p:nvSpPr>
        <p:spPr>
          <a:xfrm>
            <a:off x="5591962" y="3085610"/>
            <a:ext cx="1108134" cy="75420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MCom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Infraestrutura de telecom, ANATEL</a:t>
            </a:r>
            <a:endParaRPr sz="1634"/>
          </a:p>
        </p:txBody>
      </p:sp>
      <p:sp>
        <p:nvSpPr>
          <p:cNvPr id="145" name="Google Shape;145;g2e6be826b04_2_77"/>
          <p:cNvSpPr txBox="1"/>
          <p:nvPr/>
        </p:nvSpPr>
        <p:spPr>
          <a:xfrm>
            <a:off x="2169181" y="1649809"/>
            <a:ext cx="1312881" cy="125703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MCTI </a:t>
            </a:r>
            <a:endParaRPr sz="1634" dirty="0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Pesquisa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inovação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desenvolvimento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tecnológico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Estratégia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 I.A., CGI.br</a:t>
            </a:r>
            <a:endParaRPr sz="1089" b="1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6" name="Google Shape;146;g2e6be826b04_2_77"/>
          <p:cNvSpPr txBox="1"/>
          <p:nvPr/>
        </p:nvSpPr>
        <p:spPr>
          <a:xfrm>
            <a:off x="5561471" y="2015528"/>
            <a:ext cx="1156871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Casa Civil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ITI, E-Digital, CIT Digital</a:t>
            </a:r>
            <a:endParaRPr sz="1089" b="1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7" name="Google Shape;147;g2e6be826b04_2_77"/>
          <p:cNvSpPr txBox="1"/>
          <p:nvPr/>
        </p:nvSpPr>
        <p:spPr>
          <a:xfrm>
            <a:off x="2201815" y="3058651"/>
            <a:ext cx="1242091" cy="92181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MDIC </a:t>
            </a:r>
            <a:endParaRPr sz="1634" dirty="0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Desenvolvimento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Industrial,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Competitividade</a:t>
            </a:r>
            <a:endParaRPr sz="1634" dirty="0"/>
          </a:p>
        </p:txBody>
      </p:sp>
      <p:sp>
        <p:nvSpPr>
          <p:cNvPr id="148" name="Google Shape;148;g2e6be826b04_2_77"/>
          <p:cNvSpPr txBox="1"/>
          <p:nvPr/>
        </p:nvSpPr>
        <p:spPr>
          <a:xfrm>
            <a:off x="3940315" y="2993021"/>
            <a:ext cx="1116303" cy="92181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Regulação Econômica, Tributação, Serpro</a:t>
            </a:r>
            <a:endParaRPr sz="1634"/>
          </a:p>
        </p:txBody>
      </p:sp>
      <p:sp>
        <p:nvSpPr>
          <p:cNvPr id="149" name="Google Shape;149;g2e6be826b04_2_77"/>
          <p:cNvSpPr txBox="1"/>
          <p:nvPr/>
        </p:nvSpPr>
        <p:spPr>
          <a:xfrm>
            <a:off x="5395795" y="3996531"/>
            <a:ext cx="1481960" cy="125703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AGU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Defesa da Democracia</a:t>
            </a:r>
            <a:b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Atuação  desinformação contra políticas públicas</a:t>
            </a:r>
            <a:endParaRPr sz="1089" b="1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0" name="Google Shape;150;g2e6be826b04_2_77"/>
          <p:cNvSpPr txBox="1"/>
          <p:nvPr/>
        </p:nvSpPr>
        <p:spPr>
          <a:xfrm>
            <a:off x="3910536" y="4152435"/>
            <a:ext cx="1242091" cy="92181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MinC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Direitos autorais nas plataformas e diante da I.A.</a:t>
            </a:r>
            <a:endParaRPr sz="1634"/>
          </a:p>
        </p:txBody>
      </p:sp>
      <p:sp>
        <p:nvSpPr>
          <p:cNvPr id="151" name="Google Shape;151;g2e6be826b04_2_77"/>
          <p:cNvSpPr txBox="1"/>
          <p:nvPr/>
        </p:nvSpPr>
        <p:spPr>
          <a:xfrm>
            <a:off x="5554451" y="5410587"/>
            <a:ext cx="1183008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Abin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Inteligência Cibernética</a:t>
            </a:r>
            <a:endParaRPr sz="1634"/>
          </a:p>
        </p:txBody>
      </p:sp>
      <p:sp>
        <p:nvSpPr>
          <p:cNvPr id="152" name="Google Shape;152;g2e6be826b04_2_77"/>
          <p:cNvSpPr txBox="1"/>
          <p:nvPr/>
        </p:nvSpPr>
        <p:spPr>
          <a:xfrm>
            <a:off x="7202829" y="4263162"/>
            <a:ext cx="1183008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MCid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634" dirty="0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Cidades</a:t>
            </a:r>
            <a:r>
              <a:rPr lang="en-US" sz="1089" b="1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089" b="1" dirty="0" err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Inteligentes</a:t>
            </a:r>
            <a:endParaRPr sz="1634" dirty="0"/>
          </a:p>
        </p:txBody>
      </p:sp>
      <p:sp>
        <p:nvSpPr>
          <p:cNvPr id="153" name="Google Shape;153;g2e6be826b04_2_77"/>
          <p:cNvSpPr txBox="1"/>
          <p:nvPr/>
        </p:nvSpPr>
        <p:spPr>
          <a:xfrm>
            <a:off x="3906858" y="5489863"/>
            <a:ext cx="1183008" cy="41898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CGU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Dados Abertos</a:t>
            </a:r>
            <a:endParaRPr sz="1634"/>
          </a:p>
        </p:txBody>
      </p:sp>
      <p:sp>
        <p:nvSpPr>
          <p:cNvPr id="154" name="Google Shape;154;g2e6be826b04_2_77"/>
          <p:cNvSpPr txBox="1"/>
          <p:nvPr/>
        </p:nvSpPr>
        <p:spPr>
          <a:xfrm>
            <a:off x="2234117" y="5341537"/>
            <a:ext cx="1183008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MRE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Fóruns internacionais</a:t>
            </a:r>
            <a:endParaRPr sz="1634"/>
          </a:p>
        </p:txBody>
      </p:sp>
      <p:sp>
        <p:nvSpPr>
          <p:cNvPr id="155" name="Google Shape;155;g2e6be826b04_2_77"/>
          <p:cNvSpPr txBox="1"/>
          <p:nvPr/>
        </p:nvSpPr>
        <p:spPr>
          <a:xfrm>
            <a:off x="7217866" y="5418026"/>
            <a:ext cx="1183008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CNDI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Desenvolvimento Industrial</a:t>
            </a:r>
            <a:endParaRPr sz="1634"/>
          </a:p>
        </p:txBody>
      </p:sp>
      <p:sp>
        <p:nvSpPr>
          <p:cNvPr id="156" name="Google Shape;156;g2e6be826b04_2_77"/>
          <p:cNvSpPr txBox="1"/>
          <p:nvPr/>
        </p:nvSpPr>
        <p:spPr>
          <a:xfrm>
            <a:off x="8834041" y="5418026"/>
            <a:ext cx="1183008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CDESS 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Interface com Empresas</a:t>
            </a:r>
            <a:endParaRPr sz="1634"/>
          </a:p>
        </p:txBody>
      </p:sp>
      <p:sp>
        <p:nvSpPr>
          <p:cNvPr id="157" name="Google Shape;157;g2e6be826b04_2_77"/>
          <p:cNvSpPr txBox="1"/>
          <p:nvPr/>
        </p:nvSpPr>
        <p:spPr>
          <a:xfrm>
            <a:off x="7271866" y="1915453"/>
            <a:ext cx="1112218" cy="586592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82974" tIns="41476" rIns="82974" bIns="41476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GSI</a:t>
            </a:r>
            <a:endParaRPr sz="1634"/>
          </a:p>
          <a:p>
            <a:pPr algn="ctr">
              <a:buClr>
                <a:srgbClr val="000000"/>
              </a:buClr>
              <a:buSzPts val="1200"/>
            </a:pPr>
            <a:r>
              <a:rPr lang="en-US" sz="1089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Ciberssegurança, E-Ciber</a:t>
            </a:r>
            <a:endParaRPr sz="1089" b="1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5C81B7C-287D-C7B2-2917-4D18BEF2DF6C}"/>
                  </a:ext>
                </a:extLst>
              </p14:cNvPr>
              <p14:cNvContentPartPr/>
              <p14:nvPr/>
            </p14:nvContentPartPr>
            <p14:xfrm>
              <a:off x="7285070" y="1311856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5C81B7C-287D-C7B2-2917-4D18BEF2DF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76070" y="130321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430CE9C-04D4-8E62-6DB7-ACD89B7DA02E}"/>
                  </a:ext>
                </a:extLst>
              </p14:cNvPr>
              <p14:cNvContentPartPr/>
              <p14:nvPr/>
            </p14:nvContentPartPr>
            <p14:xfrm>
              <a:off x="7334750" y="2822416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430CE9C-04D4-8E62-6DB7-ACD89B7DA0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26110" y="2813776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FFD5BF05-0026-B880-6DE6-30BF2E1E9887}"/>
              </a:ext>
            </a:extLst>
          </p:cNvPr>
          <p:cNvGrpSpPr/>
          <p:nvPr/>
        </p:nvGrpSpPr>
        <p:grpSpPr>
          <a:xfrm>
            <a:off x="7314950" y="2733136"/>
            <a:ext cx="360" cy="10440"/>
            <a:chOff x="7314950" y="2733136"/>
            <a:chExt cx="360" cy="1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DB1C9C0-1CEF-257F-115F-ED8261C4B877}"/>
                    </a:ext>
                  </a:extLst>
                </p14:cNvPr>
                <p14:cNvContentPartPr/>
                <p14:nvPr/>
              </p14:nvContentPartPr>
              <p14:xfrm>
                <a:off x="7314950" y="2733136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DB1C9C0-1CEF-257F-115F-ED8261C4B87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306310" y="272449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C533762-FD07-F5F0-F67D-26D0238A1649}"/>
                    </a:ext>
                  </a:extLst>
                </p14:cNvPr>
                <p14:cNvContentPartPr/>
                <p14:nvPr/>
              </p14:nvContentPartPr>
              <p14:xfrm>
                <a:off x="7314950" y="2743216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C533762-FD07-F5F0-F67D-26D0238A164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306310" y="273421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BCB8BA0-3902-D9C7-2D11-17C3CCA184C0}"/>
                    </a:ext>
                  </a:extLst>
                </p14:cNvPr>
                <p14:cNvContentPartPr/>
                <p14:nvPr/>
              </p14:nvContentPartPr>
              <p14:xfrm>
                <a:off x="7314950" y="2743216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BCB8BA0-3902-D9C7-2D11-17C3CCA184C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306310" y="273421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FC05106-32FE-AFF7-A877-8856EDCC76D8}"/>
                  </a:ext>
                </a:extLst>
              </p14:cNvPr>
              <p14:cNvContentPartPr/>
              <p14:nvPr/>
            </p14:nvContentPartPr>
            <p14:xfrm>
              <a:off x="8825870" y="794896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FC05106-32FE-AFF7-A877-8856EDCC76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16870" y="785896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606F4E3B-A23C-4B63-83A3-21E0FA9A706C}"/>
              </a:ext>
            </a:extLst>
          </p:cNvPr>
          <p:cNvSpPr/>
          <p:nvPr/>
        </p:nvSpPr>
        <p:spPr>
          <a:xfrm>
            <a:off x="7151102" y="2768811"/>
            <a:ext cx="1223804" cy="1145284"/>
          </a:xfrm>
          <a:prstGeom prst="ellipse">
            <a:avLst/>
          </a:prstGeom>
          <a:solidFill>
            <a:srgbClr val="FF0000">
              <a:alpha val="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e6be826b04_2_7"/>
          <p:cNvSpPr txBox="1"/>
          <p:nvPr/>
        </p:nvSpPr>
        <p:spPr>
          <a:xfrm>
            <a:off x="1067961" y="327791"/>
            <a:ext cx="9207590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Ambiente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informacional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-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Histórico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g2e6be826b04_2_7"/>
          <p:cNvSpPr txBox="1"/>
          <p:nvPr/>
        </p:nvSpPr>
        <p:spPr>
          <a:xfrm>
            <a:off x="1067961" y="1134039"/>
            <a:ext cx="8729486" cy="5447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997" dirty="0">
                <a:solidFill>
                  <a:schemeClr val="dk1"/>
                </a:solidFill>
              </a:rPr>
              <a:t>“A </a:t>
            </a:r>
            <a:r>
              <a:rPr lang="en-US" sz="1997" dirty="0" err="1">
                <a:solidFill>
                  <a:schemeClr val="dk1"/>
                </a:solidFill>
              </a:rPr>
              <a:t>desinformação</a:t>
            </a:r>
            <a:r>
              <a:rPr lang="en-US" sz="1997" dirty="0">
                <a:solidFill>
                  <a:schemeClr val="dk1"/>
                </a:solidFill>
              </a:rPr>
              <a:t> </a:t>
            </a:r>
            <a:r>
              <a:rPr lang="en-US" sz="1997" dirty="0" err="1">
                <a:solidFill>
                  <a:schemeClr val="dk1"/>
                </a:solidFill>
              </a:rPr>
              <a:t>não</a:t>
            </a:r>
            <a:r>
              <a:rPr lang="en-US" sz="1997" dirty="0">
                <a:solidFill>
                  <a:schemeClr val="dk1"/>
                </a:solidFill>
              </a:rPr>
              <a:t> é </a:t>
            </a:r>
            <a:r>
              <a:rPr lang="en-US" sz="1997" dirty="0" err="1">
                <a:solidFill>
                  <a:schemeClr val="dk1"/>
                </a:solidFill>
              </a:rPr>
              <a:t>novidade</a:t>
            </a:r>
            <a:r>
              <a:rPr lang="en-US" sz="1997" dirty="0">
                <a:solidFill>
                  <a:schemeClr val="dk1"/>
                </a:solidFill>
              </a:rPr>
              <a:t>, é um </a:t>
            </a:r>
            <a:r>
              <a:rPr lang="en-US" sz="1997" dirty="0" err="1">
                <a:solidFill>
                  <a:schemeClr val="dk1"/>
                </a:solidFill>
              </a:rPr>
              <a:t>fenômeno</a:t>
            </a:r>
            <a:r>
              <a:rPr lang="en-US" sz="1997" dirty="0">
                <a:solidFill>
                  <a:schemeClr val="dk1"/>
                </a:solidFill>
              </a:rPr>
              <a:t> de </a:t>
            </a:r>
            <a:r>
              <a:rPr lang="en-US" sz="1997" dirty="0" err="1">
                <a:solidFill>
                  <a:schemeClr val="dk1"/>
                </a:solidFill>
              </a:rPr>
              <a:t>séculos</a:t>
            </a:r>
            <a:r>
              <a:rPr lang="en-US" sz="1997" dirty="0">
                <a:solidFill>
                  <a:schemeClr val="dk1"/>
                </a:solidFill>
              </a:rPr>
              <a:t>” – </a:t>
            </a:r>
            <a:r>
              <a:rPr lang="en-US" sz="1997" dirty="0" err="1">
                <a:solidFill>
                  <a:schemeClr val="dk1"/>
                </a:solidFill>
              </a:rPr>
              <a:t>verdade</a:t>
            </a:r>
            <a:r>
              <a:rPr lang="en-US" sz="1997" dirty="0">
                <a:solidFill>
                  <a:schemeClr val="dk1"/>
                </a:solidFill>
              </a:rPr>
              <a:t> </a:t>
            </a:r>
            <a:r>
              <a:rPr lang="en-US" sz="1997" dirty="0" err="1">
                <a:solidFill>
                  <a:schemeClr val="dk1"/>
                </a:solidFill>
              </a:rPr>
              <a:t>ou</a:t>
            </a:r>
            <a:r>
              <a:rPr lang="en-US" sz="1997" dirty="0">
                <a:solidFill>
                  <a:schemeClr val="dk1"/>
                </a:solidFill>
              </a:rPr>
              <a:t> </a:t>
            </a:r>
            <a:r>
              <a:rPr lang="en-US" sz="1997" dirty="0" err="1">
                <a:solidFill>
                  <a:schemeClr val="dk1"/>
                </a:solidFill>
              </a:rPr>
              <a:t>mito</a:t>
            </a:r>
            <a:r>
              <a:rPr lang="en-US" sz="1997" dirty="0">
                <a:solidFill>
                  <a:schemeClr val="dk1"/>
                </a:solidFill>
              </a:rPr>
              <a:t>?</a:t>
            </a:r>
            <a:endParaRPr sz="1997" dirty="0">
              <a:solidFill>
                <a:schemeClr val="dk1"/>
              </a:solidFill>
            </a:endParaRPr>
          </a:p>
          <a:p>
            <a:pPr marL="207477">
              <a:lnSpc>
                <a:spcPct val="115000"/>
              </a:lnSpc>
            </a:pPr>
            <a:endParaRPr sz="208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67135">
              <a:lnSpc>
                <a:spcPct val="115000"/>
              </a:lnSpc>
              <a:spcBef>
                <a:spcPts val="1089"/>
              </a:spcBef>
              <a:buClr>
                <a:schemeClr val="dk1"/>
              </a:buClr>
              <a:buSzPts val="1100"/>
              <a:buChar char="●"/>
            </a:pP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século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XIX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pós-guerra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propaganda 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boatos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misturam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jornalismo</a:t>
            </a:r>
            <a:endParaRPr sz="208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67135">
              <a:lnSpc>
                <a:spcPct val="115000"/>
              </a:lnSpc>
              <a:buClr>
                <a:schemeClr val="dk1"/>
              </a:buClr>
              <a:buSzPts val="1100"/>
              <a:buChar char="●"/>
            </a:pP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pós-guerra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década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1990/2000 –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mídia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tradicional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jornalismo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profissional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pluralismo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a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diversidade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desafio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Confiabilidade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nem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tanto</a:t>
            </a:r>
            <a:endParaRPr sz="208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67135">
              <a:lnSpc>
                <a:spcPct val="115000"/>
              </a:lnSpc>
              <a:buClr>
                <a:schemeClr val="dk1"/>
              </a:buClr>
              <a:buSzPts val="1100"/>
              <a:buChar char="●"/>
            </a:pP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2000 a 2010 – A Internet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amplia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mas a principal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mediação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é a das redes 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sociais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Mais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pluralismo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diversidade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Confiabilidade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torna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poucos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questão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8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67135">
              <a:lnSpc>
                <a:spcPct val="115000"/>
              </a:lnSpc>
              <a:buClr>
                <a:schemeClr val="dk1"/>
              </a:buClr>
              <a:buSzPts val="1100"/>
              <a:buChar char="●"/>
            </a:pP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partir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2010 –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mídias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sociais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compartilhamento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incluindo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redes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fechadas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pluralismo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diversidade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fortalecem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mas a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confiabilidade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torna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um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grande</a:t>
            </a:r>
            <a:r>
              <a:rPr lang="en-US" sz="208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87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endParaRPr sz="208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1089"/>
              </a:spcBef>
            </a:pPr>
            <a:endParaRPr sz="208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6be826b04_2_30"/>
          <p:cNvSpPr txBox="1"/>
          <p:nvPr/>
        </p:nvSpPr>
        <p:spPr>
          <a:xfrm>
            <a:off x="776016" y="517714"/>
            <a:ext cx="7217849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Mudanças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no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ambiente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informacional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2e6be826b04_2_30"/>
          <p:cNvSpPr txBox="1"/>
          <p:nvPr/>
        </p:nvSpPr>
        <p:spPr>
          <a:xfrm>
            <a:off x="776016" y="1377505"/>
            <a:ext cx="9238629" cy="515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 marL="207477" indent="-226496">
              <a:lnSpc>
                <a:spcPct val="90000"/>
              </a:lnSpc>
              <a:buClr>
                <a:schemeClr val="dk1"/>
              </a:buClr>
              <a:buSzPts val="2500"/>
              <a:buChar char="•"/>
            </a:pP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Smartphones + redes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sociais</a:t>
            </a:r>
            <a:endParaRPr sz="226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26496">
              <a:lnSpc>
                <a:spcPct val="90000"/>
              </a:lnSpc>
              <a:spcBef>
                <a:spcPts val="908"/>
              </a:spcBef>
              <a:buClr>
                <a:schemeClr val="dk1"/>
              </a:buClr>
              <a:buSzPts val="2500"/>
              <a:buChar char="•"/>
            </a:pP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maior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escala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maior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velocidade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maior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impacto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danos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difícil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reparação</a:t>
            </a:r>
            <a:endParaRPr lang="en-US" sz="2269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26496">
              <a:lnSpc>
                <a:spcPct val="90000"/>
              </a:lnSpc>
              <a:spcBef>
                <a:spcPts val="908"/>
              </a:spcBef>
              <a:buClr>
                <a:schemeClr val="dk1"/>
              </a:buClr>
              <a:buSzPts val="2500"/>
              <a:buChar char="•"/>
            </a:pP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Mudanças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parâmetros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organização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informacional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predominantes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 o </a:t>
            </a:r>
            <a:r>
              <a:rPr lang="en-US" sz="2269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pós</a:t>
            </a:r>
            <a:r>
              <a:rPr lang="en-US" sz="2269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-Guerra e 2010: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spcBef>
                <a:spcPts val="545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notícia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spcBef>
                <a:spcPts val="545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Endosso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pessoal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social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guiam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leituras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spcBef>
                <a:spcPts val="545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Filtro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bolha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spcBef>
                <a:spcPts val="545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Câmara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eco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spcBef>
                <a:spcPts val="545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Viés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confirmação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lvl="1" indent="-342900">
              <a:lnSpc>
                <a:spcPct val="90000"/>
              </a:lnSpc>
              <a:spcBef>
                <a:spcPts val="908"/>
              </a:spcBef>
              <a:buClr>
                <a:schemeClr val="dk1"/>
              </a:buClr>
              <a:buSzPts val="2500"/>
              <a:buFont typeface="Arial" panose="020B0604020202020204" pitchFamily="34" charset="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Fragmentação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opacidade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afetam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visibilidade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participantes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reguladores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>
              <a:spcBef>
                <a:spcPts val="545"/>
              </a:spcBef>
            </a:pPr>
            <a:endParaRPr sz="199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6be826b04_1_3"/>
          <p:cNvSpPr txBox="1"/>
          <p:nvPr/>
        </p:nvSpPr>
        <p:spPr>
          <a:xfrm>
            <a:off x="895285" y="505969"/>
            <a:ext cx="7217849" cy="66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Mudanças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no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ambiente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informacional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g2e6be826b04_1_3"/>
          <p:cNvSpPr txBox="1"/>
          <p:nvPr/>
        </p:nvSpPr>
        <p:spPr>
          <a:xfrm>
            <a:off x="895285" y="1235488"/>
            <a:ext cx="9238629" cy="587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 marL="207477" indent="-247820">
              <a:spcBef>
                <a:spcPts val="545"/>
              </a:spcBef>
              <a:buClr>
                <a:schemeClr val="dk1"/>
              </a:buClr>
              <a:buSzPts val="250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Incentivo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direto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indireto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performance que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amplie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engajamento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discurso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inflamatório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spcBef>
                <a:spcPts val="545"/>
              </a:spcBef>
              <a:buClr>
                <a:schemeClr val="dk1"/>
              </a:buClr>
              <a:buSzPts val="250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Mobilização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afetos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necessidade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respostas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dialoguem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isso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247820">
              <a:spcBef>
                <a:spcPts val="545"/>
              </a:spcBef>
              <a:buClr>
                <a:schemeClr val="dk1"/>
              </a:buClr>
              <a:buSzPts val="2500"/>
              <a:buChar char="•"/>
            </a:pP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Máquina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recompensa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dopamina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>
              <a:spcBef>
                <a:spcPts val="545"/>
              </a:spcBef>
            </a:pP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</a:pP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Sean Parker (</a:t>
            </a:r>
            <a:r>
              <a:rPr lang="en-US" sz="2269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primeiro</a:t>
            </a:r>
            <a:r>
              <a:rPr lang="en-US" sz="226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CEO do Facebook): </a:t>
            </a: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“Como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podemos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consumir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máximo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possível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seu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tempo 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atenção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consciente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?”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Foi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mentalidade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levou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criação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botão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“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curtir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”, que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daria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aos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usuários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“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pequena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dose de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dopamina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para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incentivá-los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enviar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mais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conteúdo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269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“É um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ciclo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feedback de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validação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social…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exatamente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coisa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um hacker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inventaria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porque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explorando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vulnerabilidade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psicologia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69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humana</a:t>
            </a:r>
            <a:r>
              <a:rPr lang="en-US" sz="2269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</a:t>
            </a:r>
            <a:endParaRPr sz="2269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spcBef>
                <a:spcPts val="908"/>
              </a:spcBef>
            </a:pP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>
              <a:lnSpc>
                <a:spcPct val="90000"/>
              </a:lnSpc>
              <a:spcBef>
                <a:spcPts val="908"/>
              </a:spcBef>
            </a:pPr>
            <a:endParaRPr sz="2269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6be826b04_2_19"/>
          <p:cNvSpPr txBox="1"/>
          <p:nvPr/>
        </p:nvSpPr>
        <p:spPr>
          <a:xfrm>
            <a:off x="818796" y="460583"/>
            <a:ext cx="9543570" cy="927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Impactos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–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visão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Presidência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do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Brasil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no G20</a:t>
            </a:r>
            <a:endParaRPr sz="44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2e6be826b04_2_19"/>
          <p:cNvSpPr txBox="1"/>
          <p:nvPr/>
        </p:nvSpPr>
        <p:spPr>
          <a:xfrm>
            <a:off x="928119" y="1666187"/>
            <a:ext cx="9055119" cy="4504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t" anchorCtr="0">
            <a:noAutofit/>
          </a:bodyPr>
          <a:lstStyle/>
          <a:p>
            <a:pPr marL="207477" indent="-195951"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Instabilidade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política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econômica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levando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extremismo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violência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afetando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coesão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social;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Questionamentos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legitimidade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sistemas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eleitorais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 que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gera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crise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confiança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públicas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no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sistemas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políticos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Negacionismo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mudanças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climáticas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diminuindo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capacidade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resposta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global 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esse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Diminuição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cobertura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vacinal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sociedade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outras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consequências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a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Violação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direitos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individuais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coletivos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reforço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discriminação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Questões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saúde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mental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física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especialmente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crianças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adolescentes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7477" indent="-195951">
              <a:spcBef>
                <a:spcPts val="545"/>
              </a:spcBef>
              <a:buClr>
                <a:srgbClr val="000000"/>
              </a:buClr>
              <a:buSzPts val="2200"/>
              <a:buChar char="•"/>
            </a:pP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Afeta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especialmente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mulheres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população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LGBTQIA+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população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negra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grupos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étnicos</a:t>
            </a:r>
            <a:r>
              <a:rPr lang="en-US" sz="1997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97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vulnerabilizados</a:t>
            </a: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545"/>
              </a:spcBef>
            </a:pPr>
            <a:endParaRPr sz="1997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6be826b04_2_46"/>
          <p:cNvSpPr txBox="1"/>
          <p:nvPr/>
        </p:nvSpPr>
        <p:spPr>
          <a:xfrm>
            <a:off x="732043" y="77511"/>
            <a:ext cx="10002218" cy="1203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41476" rIns="82974" bIns="41476" anchor="ctr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Liberdade de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expressão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–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referências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internacionais</a:t>
            </a:r>
            <a:endParaRPr sz="3600" dirty="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2e6be826b04_2_46"/>
          <p:cNvSpPr txBox="1"/>
          <p:nvPr/>
        </p:nvSpPr>
        <p:spPr>
          <a:xfrm>
            <a:off x="732043" y="1151458"/>
            <a:ext cx="8944215" cy="5747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74" tIns="82974" rIns="82974" bIns="82974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726"/>
              </a:spcAft>
              <a:tabLst>
                <a:tab pos="414955" algn="l"/>
              </a:tabLst>
            </a:pPr>
            <a:r>
              <a:rPr lang="pt-BR" sz="1634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Pacto Internacional de Direitos Civis e Políticos</a:t>
            </a: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726"/>
              </a:spcAft>
              <a:tabLst>
                <a:tab pos="414955" algn="l"/>
              </a:tabLst>
            </a:pPr>
            <a:r>
              <a:rPr lang="pt-BR" sz="1634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ARTIGO 19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     Ninguém poderá ser molestado por suas opiniões.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     Toda pessoa terá direito à liberdade de expressão; esse direito incluirá a </a:t>
            </a:r>
            <a:r>
              <a:rPr lang="pt-BR" sz="1452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liberdade de procurar, receber e difundir informações e ideias de qualquer natureza</a:t>
            </a: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independentemente de considerações de fronteiras, verbalmente ou por escrito, em forma impressa ou artística, ou por qualquer outro meio de sua escolha.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     O exercício do direito previsto no parágrafo 2 do presente artigo implicará deveres e responsabilidades especiais. Consequentemente, </a:t>
            </a:r>
            <a:r>
              <a:rPr lang="pt-BR" sz="1452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poderá estar sujeito a certas restrições</a:t>
            </a: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que devem, entretanto, ser expressamente previstas em lei e que se façam necessárias para: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assegurar o respeito dos direitos e da reputação das demais pessoas;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proteger a segurança nacional, a ordem, a saúde ou a moral públicas.</a:t>
            </a:r>
          </a:p>
          <a:p>
            <a:pPr>
              <a:lnSpc>
                <a:spcPct val="115000"/>
              </a:lnSpc>
              <a:spcAft>
                <a:spcPts val="726"/>
              </a:spcAft>
              <a:tabLst>
                <a:tab pos="414955" algn="l"/>
              </a:tabLst>
            </a:pPr>
            <a:endParaRPr lang="pt-BR" sz="1634" u="sng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26"/>
              </a:spcAft>
              <a:tabLst>
                <a:tab pos="414955" algn="l"/>
              </a:tabLst>
            </a:pPr>
            <a:r>
              <a:rPr lang="pt-BR" sz="1634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ARTIGO 20</a:t>
            </a:r>
            <a:endParaRPr lang="pt-BR" sz="1634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  Será proibida por lei qualquer propaganda em favor da guerra.</a:t>
            </a:r>
          </a:p>
          <a:p>
            <a:pPr>
              <a:lnSpc>
                <a:spcPct val="115000"/>
              </a:lnSpc>
              <a:spcAft>
                <a:spcPts val="726"/>
              </a:spcAft>
            </a:pP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Será proibida por lei</a:t>
            </a:r>
            <a:r>
              <a:rPr lang="pt-BR" sz="1452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qualquer apologia do ódio nacional, racial ou religioso que constitua incitamento à discriminação, à hostilidade ou a violência</a:t>
            </a:r>
            <a:r>
              <a:rPr lang="pt-BR" sz="1452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800"/>
            </a:pPr>
            <a:endParaRPr sz="254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_apresentacao" id="{1097FCC8-F59E-48FC-A4F4-D788022228B3}" vid="{5288331B-E2CF-426B-AAD2-55DA6D8A2A0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modelo_apresentacao</Template>
  <TotalTime>0</TotalTime>
  <Words>2694</Words>
  <Application>Microsoft Office PowerPoint</Application>
  <PresentationFormat>Widescreen</PresentationFormat>
  <Paragraphs>329</Paragraphs>
  <Slides>29</Slides>
  <Notes>24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Aptos</vt:lpstr>
      <vt:lpstr>Arial</vt:lpstr>
      <vt:lpstr>Calibri</vt:lpstr>
      <vt:lpstr>Calibri Light</vt:lpstr>
      <vt:lpstr>Cambria</vt:lpstr>
      <vt:lpstr>Century Gothic</vt:lpstr>
      <vt:lpstr>Times New Roman</vt:lpstr>
      <vt:lpstr>Wingdings</vt:lpstr>
      <vt:lpstr>Tema do Office</vt:lpstr>
      <vt:lpstr>Apresentação do PowerPoint</vt:lpstr>
      <vt:lpstr>Roteiro</vt:lpstr>
      <vt:lpstr>Transformação digital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Pontos chave para regulação de plataformas</vt:lpstr>
      <vt:lpstr>Apresentação do PowerPoint</vt:lpstr>
      <vt:lpstr>Apresentação do PowerPoint</vt:lpstr>
      <vt:lpstr>Apresentação do PowerPoint</vt:lpstr>
      <vt:lpstr>Apresentação do PowerPoint</vt:lpstr>
      <vt:lpstr>Apresentação Instrução Normativa n° 4 - SECOM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2023-05-04T18:20:45Z</dcterms:created>
  <dcterms:modified xsi:type="dcterms:W3CDTF">2024-07-05T14:06:24Z</dcterms:modified>
</cp:coreProperties>
</file>